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7" r:id="rId2"/>
    <p:sldId id="258" r:id="rId3"/>
    <p:sldId id="259" r:id="rId4"/>
    <p:sldId id="279" r:id="rId5"/>
    <p:sldId id="261" r:id="rId6"/>
    <p:sldId id="262" r:id="rId7"/>
    <p:sldId id="274" r:id="rId8"/>
    <p:sldId id="264" r:id="rId9"/>
    <p:sldId id="281" r:id="rId10"/>
    <p:sldId id="266" r:id="rId11"/>
    <p:sldId id="269" r:id="rId12"/>
    <p:sldId id="268" r:id="rId13"/>
    <p:sldId id="267" r:id="rId14"/>
    <p:sldId id="270" r:id="rId15"/>
    <p:sldId id="271" r:id="rId16"/>
    <p:sldId id="272" r:id="rId17"/>
    <p:sldId id="280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717" autoAdjust="0"/>
  </p:normalViewPr>
  <p:slideViewPr>
    <p:cSldViewPr>
      <p:cViewPr varScale="1">
        <p:scale>
          <a:sx n="66" d="100"/>
          <a:sy n="66" d="100"/>
        </p:scale>
        <p:origin x="-6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E9B278-6A47-4753-BD5E-64BD4FF8DEEC}" type="datetimeFigureOut">
              <a:rPr lang="pt-BR" smtClean="0"/>
              <a:pPr/>
              <a:t>10/6/2014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22348B-E4CE-40BC-9258-959965192D1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2348B-E4CE-40BC-9258-959965192D16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2348B-E4CE-40BC-9258-959965192D16}" type="slidenum">
              <a:rPr lang="pt-BR" smtClean="0"/>
              <a:pPr/>
              <a:t>13</a:t>
            </a:fld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2348B-E4CE-40BC-9258-959965192D16}" type="slidenum">
              <a:rPr lang="pt-BR" smtClean="0"/>
              <a:pPr/>
              <a:t>14</a:t>
            </a:fld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2348B-E4CE-40BC-9258-959965192D16}" type="slidenum">
              <a:rPr lang="pt-BR" smtClean="0"/>
              <a:pPr/>
              <a:t>15</a:t>
            </a:fld>
            <a:endParaRPr 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2348B-E4CE-40BC-9258-959965192D16}" type="slidenum">
              <a:rPr lang="pt-BR" smtClean="0"/>
              <a:pPr/>
              <a:t>16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2348B-E4CE-40BC-9258-959965192D16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 smtClean="0"/>
              <a:t>Controladoria Geral do Município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2348B-E4CE-40BC-9258-959965192D16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2348B-E4CE-40BC-9258-959965192D16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2348B-E4CE-40BC-9258-959965192D16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2348B-E4CE-40BC-9258-959965192D16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2348B-E4CE-40BC-9258-959965192D16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2348B-E4CE-40BC-9258-959965192D16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2348B-E4CE-40BC-9258-959965192D16}" type="slidenum">
              <a:rPr lang="pt-BR" smtClean="0"/>
              <a:pPr/>
              <a:t>12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B09BF-97E3-4670-BC0F-A87C319C5D6F}" type="datetime1">
              <a:rPr lang="pt-BR" smtClean="0"/>
              <a:pPr/>
              <a:t>10/6/2014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Controladoria Geral do Município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7481-3760-4464-BDF9-19A29F81E2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0DA7A-2990-4CEE-833D-B9E2F70A0FFF}" type="datetime1">
              <a:rPr lang="pt-BR" smtClean="0"/>
              <a:pPr/>
              <a:t>10/6/2014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Controladoria Geral do Município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7481-3760-4464-BDF9-19A29F81E2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10D4E-E228-4167-8D51-74CA618D1263}" type="datetime1">
              <a:rPr lang="pt-BR" smtClean="0"/>
              <a:pPr/>
              <a:t>10/6/2014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Controladoria Geral do Município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7481-3760-4464-BDF9-19A29F81E2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F473-ABC6-4450-997B-7168ED1ED9EB}" type="datetime1">
              <a:rPr lang="pt-BR" smtClean="0"/>
              <a:pPr/>
              <a:t>10/6/2014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Controladoria Geral do Município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7481-3760-4464-BDF9-19A29F81E2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92A0-8F5E-4112-B4F8-649EE89BD3B7}" type="datetime1">
              <a:rPr lang="pt-BR" smtClean="0"/>
              <a:pPr/>
              <a:t>10/6/2014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Controladoria Geral do Município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7481-3760-4464-BDF9-19A29F81E2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0E0FC-60D8-4C42-8D66-613CCD12A853}" type="datetime1">
              <a:rPr lang="pt-BR" smtClean="0"/>
              <a:pPr/>
              <a:t>10/6/2014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Controladoria Geral do Município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7481-3760-4464-BDF9-19A29F81E2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AA85-B457-4087-AF59-1A1E59D83C11}" type="datetime1">
              <a:rPr lang="pt-BR" smtClean="0"/>
              <a:pPr/>
              <a:t>10/6/2014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Controladoria Geral do Município</a:t>
            </a: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7481-3760-4464-BDF9-19A29F81E2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0B0F-7789-4DC4-81A8-A349E11807DF}" type="datetime1">
              <a:rPr lang="pt-BR" smtClean="0"/>
              <a:pPr/>
              <a:t>10/6/2014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Controladoria Geral do Município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7481-3760-4464-BDF9-19A29F81E2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DEC7-49AF-4897-94CA-DFE18A5B830D}" type="datetime1">
              <a:rPr lang="pt-BR" smtClean="0"/>
              <a:pPr/>
              <a:t>10/6/2014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Controladoria Geral do Município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7481-3760-4464-BDF9-19A29F81E2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90954-9EC5-4A76-BA2D-463A1EA0F754}" type="datetime1">
              <a:rPr lang="pt-BR" smtClean="0"/>
              <a:pPr/>
              <a:t>10/6/2014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Controladoria Geral do Município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7481-3760-4464-BDF9-19A29F81E2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6B061-108F-4D8C-860B-C22F0A57BE6E}" type="datetime1">
              <a:rPr lang="pt-BR" smtClean="0"/>
              <a:pPr/>
              <a:t>10/6/2014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Controladoria Geral do Município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7481-3760-4464-BDF9-19A29F81E2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A9F10-4A02-42EC-97F6-FF0228DB5E8F}" type="datetime1">
              <a:rPr lang="pt-BR" smtClean="0"/>
              <a:pPr/>
              <a:t>10/6/2014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Controladoria Geral do Município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37481-3760-4464-BDF9-19A29F81E2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71472" y="928670"/>
            <a:ext cx="7772400" cy="128588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t-BR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EXERCÍCIO DE 2014</a:t>
            </a:r>
            <a:br>
              <a:rPr lang="pt-BR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pt-BR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1º QUADRIMESTRE</a:t>
            </a:r>
            <a:endParaRPr lang="pt-BR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857496"/>
            <a:ext cx="6400800" cy="214314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pt-BR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EXECUÇÃO ORÇAMENTÁRIA </a:t>
            </a:r>
          </a:p>
          <a:p>
            <a:r>
              <a:rPr lang="pt-BR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GESTÃO FISCAL</a:t>
            </a:r>
            <a:endParaRPr lang="pt-B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5572141"/>
            <a:ext cx="2895600" cy="714380"/>
          </a:xfrm>
        </p:spPr>
        <p:txBody>
          <a:bodyPr/>
          <a:lstStyle/>
          <a:p>
            <a:r>
              <a:rPr lang="pt-BR" sz="1400" b="1" dirty="0" smtClean="0"/>
              <a:t>Controladoria Geral do Município</a:t>
            </a:r>
            <a:endParaRPr lang="pt-BR" sz="1400" b="1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7481-3760-4464-BDF9-19A29F81E2A1}" type="slidenum">
              <a:rPr lang="pt-BR" smtClean="0"/>
              <a:pPr/>
              <a:t>1</a:t>
            </a:fld>
            <a:endParaRPr lang="pt-BR"/>
          </a:p>
        </p:txBody>
      </p:sp>
      <p:pic>
        <p:nvPicPr>
          <p:cNvPr id="2050" name="Picture 2" descr="logomarca PM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2331" y="1071546"/>
            <a:ext cx="928694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brasao pmr em curv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24" y="1142985"/>
            <a:ext cx="928695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429552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pt-BR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RESENPREV</a:t>
            </a:r>
            <a:br>
              <a:rPr lang="pt-BR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pt-BR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Exercício de 2014</a:t>
            </a:r>
            <a:endParaRPr lang="pt-BR"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</p:nvPr>
        </p:nvGraphicFramePr>
        <p:xfrm>
          <a:off x="1000100" y="1808916"/>
          <a:ext cx="7000924" cy="35489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9826"/>
                <a:gridCol w="426190"/>
                <a:gridCol w="1458799"/>
                <a:gridCol w="116840"/>
                <a:gridCol w="1567633"/>
                <a:gridCol w="451848"/>
                <a:gridCol w="1119788"/>
              </a:tblGrid>
              <a:tr h="342440">
                <a:tc gridSpan="7"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RESULTADO PREVIDENCIÁRIO  ( R$ 1.000,00 )</a:t>
                      </a:r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42440">
                <a:tc rowSpan="2" gridSpan="2"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Descrição</a:t>
                      </a:r>
                      <a:endParaRPr lang="pt-BR" sz="1400" b="1" dirty="0"/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Valores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3561">
                <a:tc gridSpan="2"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1º Bimestre</a:t>
                      </a:r>
                      <a:endParaRPr lang="pt-BR" sz="1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2º Bimestre</a:t>
                      </a:r>
                      <a:endParaRPr lang="pt-BR" sz="1400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400" b="1" baseline="0" dirty="0" smtClean="0"/>
                        <a:t> 1º Quadrimestre</a:t>
                      </a:r>
                      <a:endParaRPr lang="pt-BR" sz="1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11309">
                <a:tc gridSpan="2">
                  <a:txBody>
                    <a:bodyPr/>
                    <a:lstStyle/>
                    <a:p>
                      <a:r>
                        <a:rPr lang="pt-BR" sz="1400" b="1" dirty="0" smtClean="0"/>
                        <a:t>Receita Previdenciária</a:t>
                      </a:r>
                      <a:endParaRPr lang="pt-BR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8.494</a:t>
                      </a:r>
                      <a:endParaRPr lang="pt-BR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11.121</a:t>
                      </a:r>
                      <a:endParaRPr lang="pt-BR" sz="14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19.615</a:t>
                      </a:r>
                      <a:endParaRPr lang="pt-BR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11309">
                <a:tc gridSpan="2">
                  <a:txBody>
                    <a:bodyPr/>
                    <a:lstStyle/>
                    <a:p>
                      <a:r>
                        <a:rPr lang="pt-BR" sz="1400" b="1" dirty="0" smtClean="0"/>
                        <a:t>Despesa Previdenciária</a:t>
                      </a:r>
                      <a:endParaRPr lang="pt-BR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2.930</a:t>
                      </a:r>
                      <a:endParaRPr lang="pt-BR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8.421</a:t>
                      </a:r>
                      <a:endParaRPr lang="pt-BR" sz="14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11.351</a:t>
                      </a:r>
                      <a:endParaRPr lang="pt-BR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11309">
                <a:tc gridSpan="2">
                  <a:txBody>
                    <a:bodyPr/>
                    <a:lstStyle/>
                    <a:p>
                      <a:r>
                        <a:rPr lang="pt-BR" sz="1400" b="1" dirty="0" smtClean="0"/>
                        <a:t>Resultado Previdenciária</a:t>
                      </a:r>
                      <a:endParaRPr lang="pt-BR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5.564</a:t>
                      </a:r>
                      <a:endParaRPr lang="pt-BR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2.700</a:t>
                      </a:r>
                      <a:endParaRPr lang="pt-BR" sz="14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8.264</a:t>
                      </a:r>
                      <a:endParaRPr lang="pt-BR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11309">
                <a:tc gridSpan="2">
                  <a:txBody>
                    <a:bodyPr/>
                    <a:lstStyle/>
                    <a:p>
                      <a:endParaRPr lang="pt-BR" sz="14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pt-BR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b="1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pt-BR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11309">
                <a:tc gridSpan="7"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DISPONIBILIDADE FINANCEIRA</a:t>
                      </a:r>
                      <a:endParaRPr lang="pt-BR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11309">
                <a:tc gridSpan="3"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Valor</a:t>
                      </a:r>
                      <a:r>
                        <a:rPr lang="pt-BR" sz="1400" b="1" baseline="0" dirty="0" smtClean="0"/>
                        <a:t> em Reserva</a:t>
                      </a:r>
                      <a:endParaRPr lang="pt-BR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Acréscimo ou Redução</a:t>
                      </a:r>
                      <a:endParaRPr lang="pt-BR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11309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Em 31/12/2013</a:t>
                      </a:r>
                      <a:endParaRPr lang="pt-BR" sz="14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Em 30/04/2014</a:t>
                      </a:r>
                      <a:endParaRPr lang="pt-BR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Valor</a:t>
                      </a:r>
                      <a:endParaRPr lang="pt-BR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%</a:t>
                      </a:r>
                      <a:endParaRPr lang="pt-BR" sz="1400" b="1" dirty="0"/>
                    </a:p>
                  </a:txBody>
                  <a:tcPr/>
                </a:tc>
              </a:tr>
              <a:tr h="311309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127.921</a:t>
                      </a:r>
                      <a:endParaRPr lang="pt-BR" sz="14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139.392</a:t>
                      </a:r>
                      <a:endParaRPr lang="pt-BR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11.471</a:t>
                      </a:r>
                      <a:endParaRPr lang="pt-BR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8,97</a:t>
                      </a:r>
                      <a:endParaRPr lang="pt-BR" sz="1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5786454"/>
            <a:ext cx="2895600" cy="357190"/>
          </a:xfrm>
        </p:spPr>
        <p:txBody>
          <a:bodyPr/>
          <a:lstStyle/>
          <a:p>
            <a:r>
              <a:rPr lang="pt-BR" dirty="0" smtClean="0"/>
              <a:t>Controladoria Geral do Município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7481-3760-4464-BDF9-19A29F81E2A1}" type="slidenum">
              <a:rPr lang="pt-BR" smtClean="0"/>
              <a:pPr/>
              <a:t>10</a:t>
            </a:fld>
            <a:endParaRPr lang="pt-BR"/>
          </a:p>
        </p:txBody>
      </p:sp>
      <p:pic>
        <p:nvPicPr>
          <p:cNvPr id="6" name="Picture 2" descr="brasao pmr em curv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500041"/>
            <a:ext cx="785818" cy="785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logomarca PMR"/>
          <p:cNvPicPr>
            <a:picLocks noChangeAspect="1" noChangeArrowheads="1"/>
          </p:cNvPicPr>
          <p:nvPr/>
        </p:nvPicPr>
        <p:blipFill>
          <a:blip r:embed="rId4" cstate="print">
            <a:lum bright="-20000"/>
          </a:blip>
          <a:srcRect/>
          <a:stretch>
            <a:fillRect/>
          </a:stretch>
        </p:blipFill>
        <p:spPr bwMode="auto">
          <a:xfrm>
            <a:off x="7143769" y="428604"/>
            <a:ext cx="71437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58204" cy="157163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BR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LIMITE DA DÍVIDA</a:t>
            </a:r>
            <a:br>
              <a:rPr lang="pt-BR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pt-BR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1º Quadrimestre - 2014</a:t>
            </a:r>
            <a:endParaRPr lang="pt-BR" sz="32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</p:nvPr>
        </p:nvGraphicFramePr>
        <p:xfrm>
          <a:off x="500035" y="2500306"/>
          <a:ext cx="8072493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5121"/>
                <a:gridCol w="1962078"/>
                <a:gridCol w="1275294"/>
              </a:tblGrid>
              <a:tr h="313692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Descrição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%</a:t>
                      </a:r>
                      <a:endParaRPr lang="pt-BR" dirty="0"/>
                    </a:p>
                  </a:txBody>
                  <a:tcPr/>
                </a:tc>
              </a:tr>
              <a:tr h="313692">
                <a:tc>
                  <a:txBody>
                    <a:bodyPr/>
                    <a:lstStyle/>
                    <a:p>
                      <a:r>
                        <a:rPr lang="pt-BR" sz="2000" b="1" dirty="0" smtClean="0"/>
                        <a:t>A – Receita Corrente Líquida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388.460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100,00</a:t>
                      </a:r>
                      <a:endParaRPr lang="pt-BR" sz="2000" b="1" dirty="0"/>
                    </a:p>
                  </a:txBody>
                  <a:tcPr/>
                </a:tc>
              </a:tr>
              <a:tr h="313692">
                <a:tc>
                  <a:txBody>
                    <a:bodyPr/>
                    <a:lstStyle/>
                    <a:p>
                      <a:r>
                        <a:rPr lang="pt-BR" sz="2000" b="1" dirty="0" smtClean="0"/>
                        <a:t>B – Dívida Consolidada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124.287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31,99</a:t>
                      </a:r>
                      <a:endParaRPr lang="pt-BR" sz="2000" b="1" dirty="0"/>
                    </a:p>
                  </a:txBody>
                  <a:tcPr/>
                </a:tc>
              </a:tr>
              <a:tr h="313692">
                <a:tc>
                  <a:txBody>
                    <a:bodyPr/>
                    <a:lstStyle/>
                    <a:p>
                      <a:r>
                        <a:rPr lang="pt-BR" sz="2000" b="1" dirty="0" smtClean="0"/>
                        <a:t>C – Dívida Consolidada Líquida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72.931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18,77</a:t>
                      </a:r>
                      <a:endParaRPr lang="pt-BR" sz="2000" b="1" dirty="0"/>
                    </a:p>
                  </a:txBody>
                  <a:tcPr/>
                </a:tc>
              </a:tr>
              <a:tr h="313692">
                <a:tc>
                  <a:txBody>
                    <a:bodyPr/>
                    <a:lstStyle/>
                    <a:p>
                      <a:r>
                        <a:rPr lang="pt-BR" sz="2000" b="1" dirty="0" smtClean="0"/>
                        <a:t>D – Limite Máximo  ( 120,00% </a:t>
                      </a:r>
                      <a:r>
                        <a:rPr lang="pt-BR" sz="2000" b="1" baseline="0" dirty="0" smtClean="0"/>
                        <a:t> de A )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466.152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120,00</a:t>
                      </a:r>
                      <a:endParaRPr lang="pt-BR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5429265"/>
            <a:ext cx="2895600" cy="571503"/>
          </a:xfrm>
        </p:spPr>
        <p:txBody>
          <a:bodyPr/>
          <a:lstStyle/>
          <a:p>
            <a:r>
              <a:rPr lang="pt-BR" sz="1400" dirty="0" smtClean="0"/>
              <a:t>Controladoria Geral do Município</a:t>
            </a:r>
            <a:endParaRPr lang="pt-BR" sz="14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7481-3760-4464-BDF9-19A29F81E2A1}" type="slidenum">
              <a:rPr lang="pt-BR" smtClean="0"/>
              <a:pPr/>
              <a:t>11</a:t>
            </a:fld>
            <a:endParaRPr lang="pt-BR"/>
          </a:p>
        </p:txBody>
      </p:sp>
      <p:pic>
        <p:nvPicPr>
          <p:cNvPr id="6" name="Picture 2" descr="logomarca PMR"/>
          <p:cNvPicPr>
            <a:picLocks noChangeAspect="1" noChangeArrowheads="1"/>
          </p:cNvPicPr>
          <p:nvPr/>
        </p:nvPicPr>
        <p:blipFill>
          <a:blip r:embed="rId3" cstate="print">
            <a:lum bright="-20000"/>
          </a:blip>
          <a:srcRect/>
          <a:stretch>
            <a:fillRect/>
          </a:stretch>
        </p:blipFill>
        <p:spPr bwMode="auto">
          <a:xfrm>
            <a:off x="7358083" y="571480"/>
            <a:ext cx="857256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brasao pmr em curv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7693" y="552437"/>
            <a:ext cx="1038225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pt-BR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DESPESA COM PESSOAL</a:t>
            </a:r>
            <a:br>
              <a:rPr lang="pt-BR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pt-BR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Exercício de 2014</a:t>
            </a:r>
            <a:endParaRPr lang="pt-BR"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</p:nvPr>
        </p:nvGraphicFramePr>
        <p:xfrm>
          <a:off x="428596" y="2000238"/>
          <a:ext cx="8229600" cy="3372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7610"/>
                <a:gridCol w="1500198"/>
                <a:gridCol w="1571636"/>
                <a:gridCol w="1400156"/>
              </a:tblGrid>
              <a:tr h="374690">
                <a:tc rowSpan="3"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Descrição</a:t>
                      </a:r>
                      <a:endParaRPr lang="pt-BR" sz="16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Despesa com Pessoal (R$ 1.000,00)</a:t>
                      </a:r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469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Executivo</a:t>
                      </a:r>
                      <a:endParaRPr lang="pt-BR" sz="16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Legislativo</a:t>
                      </a:r>
                      <a:endParaRPr lang="pt-BR" sz="16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Total</a:t>
                      </a:r>
                      <a:endParaRPr lang="pt-BR" sz="1600" b="1" dirty="0"/>
                    </a:p>
                  </a:txBody>
                  <a:tcPr anchor="b"/>
                </a:tc>
              </a:tr>
              <a:tr h="37469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Valor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Valor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Valor</a:t>
                      </a:r>
                      <a:endParaRPr lang="pt-BR" sz="1600" b="1" dirty="0"/>
                    </a:p>
                  </a:txBody>
                  <a:tcPr/>
                </a:tc>
              </a:tr>
              <a:tr h="374690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A – Receita Corrente Líquida</a:t>
                      </a:r>
                      <a:endParaRPr lang="pt-BR" sz="16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388.460</a:t>
                      </a:r>
                      <a:endParaRPr lang="pt-BR" sz="16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388.460</a:t>
                      </a:r>
                      <a:endParaRPr lang="pt-BR" sz="16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388.460</a:t>
                      </a:r>
                      <a:endParaRPr lang="pt-BR" sz="1600" b="1" dirty="0"/>
                    </a:p>
                  </a:txBody>
                  <a:tcPr anchor="b"/>
                </a:tc>
              </a:tr>
              <a:tr h="374690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B – Despesa Realizada</a:t>
                      </a:r>
                      <a:endParaRPr lang="pt-BR" sz="16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191.020</a:t>
                      </a:r>
                      <a:endParaRPr lang="pt-BR" sz="16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     7.944</a:t>
                      </a:r>
                      <a:endParaRPr lang="pt-BR" sz="16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198.964</a:t>
                      </a:r>
                      <a:endParaRPr lang="pt-BR" sz="1600" b="1" dirty="0"/>
                    </a:p>
                  </a:txBody>
                  <a:tcPr anchor="b"/>
                </a:tc>
              </a:tr>
              <a:tr h="374690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C – Percentual de Despesa</a:t>
                      </a:r>
                      <a:endParaRPr lang="pt-BR" sz="16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49,17%</a:t>
                      </a:r>
                      <a:endParaRPr lang="pt-BR" sz="16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2,04%</a:t>
                      </a:r>
                      <a:endParaRPr lang="pt-BR" sz="16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51,21%</a:t>
                      </a:r>
                      <a:endParaRPr lang="pt-BR" sz="1600" b="1" dirty="0"/>
                    </a:p>
                  </a:txBody>
                  <a:tcPr anchor="b"/>
                </a:tc>
              </a:tr>
              <a:tr h="374690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D </a:t>
                      </a:r>
                      <a:r>
                        <a:rPr lang="pt-BR" sz="1600" b="1" baseline="0" dirty="0" smtClean="0"/>
                        <a:t> - Limite Máximo</a:t>
                      </a:r>
                      <a:endParaRPr lang="pt-BR" sz="16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54,00%</a:t>
                      </a:r>
                      <a:endParaRPr lang="pt-BR" sz="16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6,00%</a:t>
                      </a:r>
                      <a:endParaRPr lang="pt-BR" sz="16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60,00%</a:t>
                      </a:r>
                      <a:endParaRPr lang="pt-BR" sz="1600" b="1" dirty="0"/>
                    </a:p>
                  </a:txBody>
                  <a:tcPr anchor="b"/>
                </a:tc>
              </a:tr>
              <a:tr h="374690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E – Limite</a:t>
                      </a:r>
                      <a:r>
                        <a:rPr lang="pt-BR" sz="1600" b="1" baseline="0" dirty="0" smtClean="0"/>
                        <a:t> Prudencial</a:t>
                      </a:r>
                      <a:endParaRPr lang="pt-BR" sz="16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51,30%</a:t>
                      </a:r>
                      <a:endParaRPr lang="pt-BR" sz="16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5,70%</a:t>
                      </a:r>
                      <a:endParaRPr lang="pt-BR" sz="16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57,00%</a:t>
                      </a:r>
                      <a:endParaRPr lang="pt-BR" sz="1600" b="1" dirty="0"/>
                    </a:p>
                  </a:txBody>
                  <a:tcPr anchor="b"/>
                </a:tc>
              </a:tr>
              <a:tr h="374690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F – Limite de Alerta</a:t>
                      </a:r>
                      <a:endParaRPr lang="pt-BR" sz="16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48,60%</a:t>
                      </a:r>
                      <a:endParaRPr lang="pt-BR" sz="16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5,40%</a:t>
                      </a:r>
                      <a:endParaRPr lang="pt-BR" sz="16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54,00%</a:t>
                      </a:r>
                      <a:endParaRPr lang="pt-BR" sz="1600" b="1" dirty="0"/>
                    </a:p>
                  </a:txBody>
                  <a:tcPr anchor="b"/>
                </a:tc>
              </a:tr>
            </a:tbl>
          </a:graphicData>
        </a:graphic>
      </p:graphicFrame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5643578"/>
            <a:ext cx="2895600" cy="642941"/>
          </a:xfrm>
        </p:spPr>
        <p:txBody>
          <a:bodyPr/>
          <a:lstStyle/>
          <a:p>
            <a:r>
              <a:rPr lang="pt-BR" sz="1400" dirty="0" smtClean="0"/>
              <a:t>Controladoria Geral do Município</a:t>
            </a:r>
            <a:endParaRPr lang="pt-BR" sz="14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5715016"/>
            <a:ext cx="2133600" cy="642942"/>
          </a:xfrm>
        </p:spPr>
        <p:txBody>
          <a:bodyPr/>
          <a:lstStyle/>
          <a:p>
            <a:fld id="{B7F37481-3760-4464-BDF9-19A29F81E2A1}" type="slidenum">
              <a:rPr lang="pt-BR" smtClean="0"/>
              <a:pPr/>
              <a:t>12</a:t>
            </a:fld>
            <a:endParaRPr lang="pt-BR" dirty="0"/>
          </a:p>
        </p:txBody>
      </p:sp>
      <p:pic>
        <p:nvPicPr>
          <p:cNvPr id="6" name="Picture 2" descr="brasao pmr em curv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0569" y="357166"/>
            <a:ext cx="1038225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logomarca PMR"/>
          <p:cNvPicPr>
            <a:picLocks noChangeAspect="1" noChangeArrowheads="1"/>
          </p:cNvPicPr>
          <p:nvPr/>
        </p:nvPicPr>
        <p:blipFill>
          <a:blip r:embed="rId4" cstate="print">
            <a:lum bright="-20000"/>
          </a:blip>
          <a:srcRect/>
          <a:stretch>
            <a:fillRect/>
          </a:stretch>
        </p:blipFill>
        <p:spPr bwMode="auto">
          <a:xfrm>
            <a:off x="7286644" y="428604"/>
            <a:ext cx="85725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BR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RESENPREV</a:t>
            </a:r>
            <a:br>
              <a:rPr lang="pt-BR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pt-BR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Exercício de 2014</a:t>
            </a:r>
            <a:endParaRPr lang="pt-BR" sz="32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3296"/>
                <a:gridCol w="2357454"/>
                <a:gridCol w="2328850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RESULTADO NOMINAL ( R$</a:t>
                      </a:r>
                      <a:r>
                        <a:rPr lang="pt-BR" baseline="0" dirty="0" smtClean="0"/>
                        <a:t> 1.000,00 )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Descrição</a:t>
                      </a:r>
                      <a:endParaRPr lang="pt-BR" sz="1800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Valores  (R$ 1.000,00 )</a:t>
                      </a:r>
                      <a:endParaRPr lang="pt-BR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Em 31/12/2013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Em 30/04/2014</a:t>
                      </a:r>
                      <a:endParaRPr lang="pt-BR" sz="1800" b="1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( D )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( E )</a:t>
                      </a:r>
                      <a:endParaRPr lang="pt-BR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b="1" dirty="0" smtClean="0"/>
                        <a:t>A – Dívida Consolidada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125.504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125.504</a:t>
                      </a:r>
                      <a:endParaRPr lang="pt-BR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b="1" dirty="0" smtClean="0"/>
                        <a:t>B - Deduções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127.921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139.387</a:t>
                      </a:r>
                      <a:endParaRPr lang="pt-BR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b="1" dirty="0" smtClean="0"/>
                        <a:t>C – Dívida Fiscal Líquida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   -2.417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-13.883</a:t>
                      </a: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Descrição</a:t>
                      </a:r>
                      <a:endParaRPr lang="pt-BR" sz="1800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Evolução do Período</a:t>
                      </a:r>
                      <a:endParaRPr lang="pt-BR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1º</a:t>
                      </a:r>
                      <a:r>
                        <a:rPr lang="pt-BR" sz="1800" b="1" baseline="0" dirty="0" smtClean="0"/>
                        <a:t> Quadrimestre</a:t>
                      </a:r>
                      <a:r>
                        <a:rPr lang="pt-BR" sz="1800" b="1" dirty="0" smtClean="0"/>
                        <a:t> de 2014 ( CE – CD )</a:t>
                      </a:r>
                      <a:endParaRPr lang="pt-BR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b="1" dirty="0" smtClean="0"/>
                        <a:t>Resultado Nominal</a:t>
                      </a:r>
                      <a:endParaRPr lang="pt-BR" sz="18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-11.466</a:t>
                      </a:r>
                      <a:endParaRPr lang="pt-BR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5572140"/>
            <a:ext cx="2895600" cy="857256"/>
          </a:xfrm>
        </p:spPr>
        <p:txBody>
          <a:bodyPr/>
          <a:lstStyle/>
          <a:p>
            <a:r>
              <a:rPr lang="pt-BR" sz="1400" dirty="0" smtClean="0"/>
              <a:t>Controladoria Geral do Município</a:t>
            </a:r>
            <a:endParaRPr lang="pt-BR" sz="14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7481-3760-4464-BDF9-19A29F81E2A1}" type="slidenum">
              <a:rPr lang="pt-BR" smtClean="0"/>
              <a:pPr/>
              <a:t>13</a:t>
            </a:fld>
            <a:endParaRPr lang="pt-BR"/>
          </a:p>
        </p:txBody>
      </p:sp>
      <p:pic>
        <p:nvPicPr>
          <p:cNvPr id="6" name="Picture 2" descr="logomarca PMR"/>
          <p:cNvPicPr>
            <a:picLocks noChangeAspect="1" noChangeArrowheads="1"/>
          </p:cNvPicPr>
          <p:nvPr/>
        </p:nvPicPr>
        <p:blipFill>
          <a:blip r:embed="rId3" cstate="print">
            <a:lum bright="-20000"/>
          </a:blip>
          <a:srcRect/>
          <a:stretch>
            <a:fillRect/>
          </a:stretch>
        </p:blipFill>
        <p:spPr bwMode="auto">
          <a:xfrm>
            <a:off x="7286645" y="428604"/>
            <a:ext cx="85725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brasao pmr em curv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7693" y="357166"/>
            <a:ext cx="1038225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pt-BR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RESULTADO NOMINAL</a:t>
            </a:r>
            <a:br>
              <a:rPr lang="pt-BR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pt-BR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Exercício de 2014</a:t>
            </a:r>
            <a:endParaRPr lang="pt-BR" sz="32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</p:nvPr>
        </p:nvGraphicFramePr>
        <p:xfrm>
          <a:off x="500034" y="1857365"/>
          <a:ext cx="8229600" cy="34089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9048"/>
                <a:gridCol w="2214578"/>
                <a:gridCol w="2185974"/>
              </a:tblGrid>
              <a:tr h="341478">
                <a:tc rowSpan="3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Descrição</a:t>
                      </a:r>
                      <a:endParaRPr lang="pt-BR" dirty="0"/>
                    </a:p>
                  </a:txBody>
                  <a:tcPr anchor="b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Valores  ( R$</a:t>
                      </a:r>
                      <a:r>
                        <a:rPr lang="pt-BR" baseline="0" dirty="0" smtClean="0"/>
                        <a:t> 1.000,00 )</a:t>
                      </a:r>
                      <a:endParaRPr lang="pt-BR" dirty="0"/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41478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Em 31/12/2013</a:t>
                      </a:r>
                      <a:endParaRPr lang="pt-BR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Em 30/04/2014</a:t>
                      </a:r>
                      <a:endParaRPr lang="pt-BR" b="1" dirty="0"/>
                    </a:p>
                  </a:txBody>
                  <a:tcPr anchor="b"/>
                </a:tc>
              </a:tr>
              <a:tr h="268611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( D )</a:t>
                      </a:r>
                      <a:endParaRPr lang="pt-BR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( E )</a:t>
                      </a:r>
                      <a:endParaRPr lang="pt-BR" b="1" dirty="0"/>
                    </a:p>
                  </a:txBody>
                  <a:tcPr anchor="b"/>
                </a:tc>
              </a:tr>
              <a:tr h="341478">
                <a:tc>
                  <a:txBody>
                    <a:bodyPr/>
                    <a:lstStyle/>
                    <a:p>
                      <a:r>
                        <a:rPr lang="pt-BR" b="1" dirty="0" smtClean="0"/>
                        <a:t>A – Dívida Consolidada</a:t>
                      </a:r>
                      <a:endParaRPr lang="pt-BR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125.512</a:t>
                      </a:r>
                      <a:endParaRPr lang="pt-BR" sz="18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124.545</a:t>
                      </a:r>
                      <a:endParaRPr lang="pt-BR" sz="1800" b="1" dirty="0"/>
                    </a:p>
                  </a:txBody>
                  <a:tcPr anchor="b"/>
                </a:tc>
              </a:tr>
              <a:tr h="341478">
                <a:tc>
                  <a:txBody>
                    <a:bodyPr/>
                    <a:lstStyle/>
                    <a:p>
                      <a:r>
                        <a:rPr lang="pt-BR" b="1" dirty="0" smtClean="0"/>
                        <a:t>B – Deduções</a:t>
                      </a:r>
                      <a:endParaRPr lang="pt-BR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   44.938</a:t>
                      </a:r>
                      <a:endParaRPr lang="pt-BR" sz="18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   51.350</a:t>
                      </a:r>
                      <a:endParaRPr lang="pt-BR" sz="1800" b="1" dirty="0"/>
                    </a:p>
                  </a:txBody>
                  <a:tcPr anchor="b"/>
                </a:tc>
              </a:tr>
              <a:tr h="341478">
                <a:tc>
                  <a:txBody>
                    <a:bodyPr/>
                    <a:lstStyle/>
                    <a:p>
                      <a:r>
                        <a:rPr lang="pt-BR" b="1" dirty="0" smtClean="0"/>
                        <a:t>C – Dívida Consolidada</a:t>
                      </a:r>
                      <a:r>
                        <a:rPr lang="pt-BR" b="1" baseline="0" dirty="0" smtClean="0"/>
                        <a:t> Líquida</a:t>
                      </a:r>
                      <a:endParaRPr lang="pt-BR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  80.574</a:t>
                      </a:r>
                      <a:endParaRPr lang="pt-BR" sz="18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   73.195</a:t>
                      </a:r>
                    </a:p>
                  </a:txBody>
                  <a:tcPr anchor="b"/>
                </a:tc>
              </a:tr>
              <a:tr h="341478">
                <a:tc row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Descrição</a:t>
                      </a:r>
                      <a:endParaRPr lang="pt-BR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Evolução do Período</a:t>
                      </a:r>
                      <a:endParaRPr lang="pt-BR" b="1" dirty="0"/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41478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1º</a:t>
                      </a:r>
                      <a:r>
                        <a:rPr lang="pt-BR" b="1" baseline="0" dirty="0" smtClean="0"/>
                        <a:t> Quadrimestre</a:t>
                      </a:r>
                      <a:r>
                        <a:rPr lang="pt-BR" b="1" dirty="0" smtClean="0"/>
                        <a:t> de 2014  ( CE  -  CD )</a:t>
                      </a:r>
                      <a:endParaRPr lang="pt-BR" b="1" dirty="0"/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482886">
                <a:tc>
                  <a:txBody>
                    <a:bodyPr/>
                    <a:lstStyle/>
                    <a:p>
                      <a:r>
                        <a:rPr lang="pt-BR" b="1" dirty="0" smtClean="0"/>
                        <a:t>Resultado Nominal</a:t>
                      </a:r>
                      <a:endParaRPr lang="pt-BR" b="1" dirty="0"/>
                    </a:p>
                  </a:txBody>
                  <a:tcPr anchor="b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-7.379</a:t>
                      </a:r>
                      <a:endParaRPr lang="pt-BR" b="1" dirty="0"/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5429264"/>
            <a:ext cx="2895600" cy="1000131"/>
          </a:xfrm>
        </p:spPr>
        <p:txBody>
          <a:bodyPr/>
          <a:lstStyle/>
          <a:p>
            <a:r>
              <a:rPr lang="pt-BR" sz="1400" dirty="0" smtClean="0"/>
              <a:t>Controladoria Geral do Município</a:t>
            </a:r>
            <a:endParaRPr lang="pt-BR" sz="14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5786455"/>
            <a:ext cx="2133600" cy="571504"/>
          </a:xfrm>
        </p:spPr>
        <p:txBody>
          <a:bodyPr/>
          <a:lstStyle/>
          <a:p>
            <a:fld id="{B7F37481-3760-4464-BDF9-19A29F81E2A1}" type="slidenum">
              <a:rPr lang="pt-BR" smtClean="0"/>
              <a:pPr/>
              <a:t>14</a:t>
            </a:fld>
            <a:endParaRPr lang="pt-BR" dirty="0"/>
          </a:p>
        </p:txBody>
      </p:sp>
      <p:pic>
        <p:nvPicPr>
          <p:cNvPr id="6" name="Picture 2" descr="brasao pmr em curv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428604"/>
            <a:ext cx="92869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logomarca PMR"/>
          <p:cNvPicPr>
            <a:picLocks noChangeAspect="1" noChangeArrowheads="1"/>
          </p:cNvPicPr>
          <p:nvPr/>
        </p:nvPicPr>
        <p:blipFill>
          <a:blip r:embed="rId4" cstate="print">
            <a:lum bright="-20000"/>
          </a:blip>
          <a:srcRect/>
          <a:stretch>
            <a:fillRect/>
          </a:stretch>
        </p:blipFill>
        <p:spPr bwMode="auto">
          <a:xfrm>
            <a:off x="7072330" y="428604"/>
            <a:ext cx="85725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t-BR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RESULTADO PRIMÁRIO</a:t>
            </a:r>
            <a:br>
              <a:rPr lang="pt-BR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pt-BR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Exercício de 2014</a:t>
            </a:r>
            <a:endParaRPr lang="pt-BR"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</p:nvPr>
        </p:nvGraphicFramePr>
        <p:xfrm>
          <a:off x="500034" y="1582657"/>
          <a:ext cx="8215370" cy="46228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8467"/>
                <a:gridCol w="1545069"/>
                <a:gridCol w="1510233"/>
                <a:gridCol w="1561601"/>
              </a:tblGrid>
              <a:tr h="295060">
                <a:tc rowSpan="2"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Descrição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1º Bimestre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2º</a:t>
                      </a:r>
                      <a:r>
                        <a:rPr lang="pt-BR" sz="1400" baseline="0" dirty="0" smtClean="0"/>
                        <a:t> Bimestre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1º Quadrimestre</a:t>
                      </a:r>
                      <a:endParaRPr lang="pt-BR" sz="1400" dirty="0"/>
                    </a:p>
                  </a:txBody>
                  <a:tcPr anchor="ctr"/>
                </a:tc>
              </a:tr>
              <a:tr h="29506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Valor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Valor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Valor</a:t>
                      </a:r>
                      <a:endParaRPr lang="pt-BR" sz="1400" b="1" dirty="0"/>
                    </a:p>
                  </a:txBody>
                  <a:tcPr/>
                </a:tc>
              </a:tr>
              <a:tr h="236611"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Receitas</a:t>
                      </a:r>
                      <a:r>
                        <a:rPr lang="pt-BR" sz="1400" b="1" baseline="0" dirty="0" smtClean="0"/>
                        <a:t> Primárias Correntes  ( A )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71.038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85.598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156.636</a:t>
                      </a:r>
                    </a:p>
                  </a:txBody>
                  <a:tcPr/>
                </a:tc>
              </a:tr>
              <a:tr h="295060"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( - ) Aplicações Financeiras</a:t>
                      </a:r>
                      <a:r>
                        <a:rPr lang="pt-BR" sz="1400" b="1" baseline="0" dirty="0" smtClean="0"/>
                        <a:t> ( B )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4.572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5.329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 smtClean="0"/>
                        <a:t>9.901</a:t>
                      </a:r>
                      <a:endParaRPr lang="pt-BR" sz="1400" b="1" dirty="0"/>
                    </a:p>
                  </a:txBody>
                  <a:tcPr/>
                </a:tc>
              </a:tr>
              <a:tr h="295060"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Receitas de Capital ( C )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371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2.400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2.771</a:t>
                      </a:r>
                      <a:endParaRPr lang="pt-BR" sz="1400" b="1" dirty="0"/>
                    </a:p>
                  </a:txBody>
                  <a:tcPr/>
                </a:tc>
              </a:tr>
              <a:tr h="295060"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( - ) Alienação de Ativos ( D )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-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161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161</a:t>
                      </a:r>
                      <a:endParaRPr lang="pt-BR" sz="1400" b="1" dirty="0"/>
                    </a:p>
                  </a:txBody>
                  <a:tcPr/>
                </a:tc>
              </a:tr>
              <a:tr h="295060"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(</a:t>
                      </a:r>
                      <a:r>
                        <a:rPr lang="pt-BR" sz="1400" b="1" baseline="0" dirty="0" smtClean="0"/>
                        <a:t> - ) Operações de Crédito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1.223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1.223</a:t>
                      </a:r>
                      <a:endParaRPr lang="pt-BR" sz="1400" b="1" dirty="0"/>
                    </a:p>
                  </a:txBody>
                  <a:tcPr/>
                </a:tc>
              </a:tr>
              <a:tr h="355685"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Receitas Fiscais Líquidas ( E = A – B + C - D )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66.837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81.285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148.122</a:t>
                      </a:r>
                      <a:endParaRPr lang="pt-BR" sz="1400" b="1" dirty="0"/>
                    </a:p>
                  </a:txBody>
                  <a:tcPr/>
                </a:tc>
              </a:tr>
              <a:tr h="214314">
                <a:tc>
                  <a:txBody>
                    <a:bodyPr/>
                    <a:lstStyle/>
                    <a:p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400" b="1" dirty="0"/>
                    </a:p>
                  </a:txBody>
                  <a:tcPr/>
                </a:tc>
              </a:tr>
              <a:tr h="295060"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Despesas</a:t>
                      </a:r>
                      <a:r>
                        <a:rPr lang="pt-BR" sz="1400" b="1" baseline="0" dirty="0" smtClean="0"/>
                        <a:t> Correntes ( F )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62.580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64.904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127.484</a:t>
                      </a:r>
                      <a:endParaRPr lang="pt-BR" sz="1400" b="1" dirty="0"/>
                    </a:p>
                  </a:txBody>
                  <a:tcPr/>
                </a:tc>
              </a:tr>
              <a:tr h="295060"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(</a:t>
                      </a:r>
                      <a:r>
                        <a:rPr lang="pt-BR" sz="1400" b="1" baseline="0" dirty="0" smtClean="0"/>
                        <a:t> - ) Juros e Encargos da Dívida ( G )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771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754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1.525</a:t>
                      </a:r>
                      <a:endParaRPr lang="pt-BR" sz="1400" b="1" dirty="0"/>
                    </a:p>
                  </a:txBody>
                  <a:tcPr/>
                </a:tc>
              </a:tr>
              <a:tr h="295060"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Despesas</a:t>
                      </a:r>
                      <a:r>
                        <a:rPr lang="pt-BR" sz="1400" b="1" baseline="0" dirty="0" smtClean="0"/>
                        <a:t> de Capital ( H )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4.064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1.315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5.379</a:t>
                      </a:r>
                      <a:endParaRPr lang="pt-BR" sz="1400" b="1" dirty="0"/>
                    </a:p>
                  </a:txBody>
                  <a:tcPr/>
                </a:tc>
              </a:tr>
              <a:tr h="295060"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( - ) Amortização da Dívida ( I )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743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826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1.569</a:t>
                      </a:r>
                      <a:endParaRPr lang="pt-BR" sz="1400" b="1" dirty="0"/>
                    </a:p>
                  </a:txBody>
                  <a:tcPr/>
                </a:tc>
              </a:tr>
              <a:tr h="295060"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Despesas Primárias Líquidas</a:t>
                      </a:r>
                      <a:r>
                        <a:rPr lang="pt-BR" sz="1400" b="1" baseline="0" dirty="0" smtClean="0"/>
                        <a:t> (J = F - G + H - I )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65.130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64.639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129.769</a:t>
                      </a:r>
                      <a:endParaRPr lang="pt-BR" sz="1400" b="1" dirty="0"/>
                    </a:p>
                  </a:txBody>
                  <a:tcPr/>
                </a:tc>
              </a:tr>
              <a:tr h="299586"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Resultado Primário ( E – J )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1.707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16.646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18.353</a:t>
                      </a:r>
                      <a:endParaRPr lang="pt-BR" sz="14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2" descr="logomarca PMR"/>
          <p:cNvPicPr>
            <a:picLocks noChangeAspect="1" noChangeArrowheads="1"/>
          </p:cNvPicPr>
          <p:nvPr/>
        </p:nvPicPr>
        <p:blipFill>
          <a:blip r:embed="rId3" cstate="print">
            <a:lum bright="-20000"/>
          </a:blip>
          <a:srcRect/>
          <a:stretch>
            <a:fillRect/>
          </a:stretch>
        </p:blipFill>
        <p:spPr bwMode="auto">
          <a:xfrm>
            <a:off x="7286644" y="357166"/>
            <a:ext cx="85725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brasao pmr em curv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357166"/>
            <a:ext cx="928694" cy="804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Espaço Reservado para Rodapé 8"/>
          <p:cNvSpPr>
            <a:spLocks noGrp="1"/>
          </p:cNvSpPr>
          <p:nvPr>
            <p:ph type="ftr" sz="quarter" idx="11"/>
          </p:nvPr>
        </p:nvSpPr>
        <p:spPr>
          <a:xfrm>
            <a:off x="3124200" y="6286520"/>
            <a:ext cx="2895600" cy="285752"/>
          </a:xfrm>
        </p:spPr>
        <p:txBody>
          <a:bodyPr/>
          <a:lstStyle/>
          <a:p>
            <a:r>
              <a:rPr lang="pt-BR" sz="1400" dirty="0" smtClean="0"/>
              <a:t>Controladoria Geral do Município</a:t>
            </a:r>
            <a:endParaRPr lang="pt-BR" sz="1400" dirty="0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>
          <a:xfrm>
            <a:off x="6553200" y="6143644"/>
            <a:ext cx="2133600" cy="577831"/>
          </a:xfrm>
        </p:spPr>
        <p:txBody>
          <a:bodyPr/>
          <a:lstStyle/>
          <a:p>
            <a:fld id="{B7F37481-3760-4464-BDF9-19A29F81E2A1}" type="slidenum">
              <a:rPr lang="pt-BR" smtClean="0"/>
              <a:pPr/>
              <a:t>15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BR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Apuração do Esforço Financeiro</a:t>
            </a:r>
            <a:br>
              <a:rPr lang="pt-BR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pt-BR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Em 30/04/2014</a:t>
            </a:r>
            <a:endParaRPr lang="pt-BR" sz="28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idx="1"/>
          </p:nvPr>
        </p:nvGraphicFramePr>
        <p:xfrm>
          <a:off x="457200" y="1643049"/>
          <a:ext cx="8229600" cy="40606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0486"/>
                <a:gridCol w="1428760"/>
                <a:gridCol w="1428760"/>
                <a:gridCol w="1471594"/>
              </a:tblGrid>
              <a:tr h="285753">
                <a:tc rowSpan="2"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Descrição</a:t>
                      </a:r>
                      <a:endParaRPr lang="pt-BR" sz="20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E</a:t>
                      </a:r>
                      <a:r>
                        <a:rPr lang="pt-BR" sz="2000" baseline="0" dirty="0" smtClean="0"/>
                        <a:t> x e r c í c i o  ( 1.000,00 )</a:t>
                      </a:r>
                      <a:endParaRPr lang="pt-BR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2603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30/04/2014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31/12/2013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Esforço</a:t>
                      </a:r>
                      <a:endParaRPr lang="pt-BR" sz="1600" b="1" dirty="0"/>
                    </a:p>
                  </a:txBody>
                  <a:tcPr/>
                </a:tc>
              </a:tr>
              <a:tr h="302728">
                <a:tc>
                  <a:txBody>
                    <a:bodyPr/>
                    <a:lstStyle/>
                    <a:p>
                      <a:r>
                        <a:rPr lang="pt-BR" sz="1800" b="1" dirty="0" smtClean="0"/>
                        <a:t>Ativo Financeiro</a:t>
                      </a:r>
                      <a:endParaRPr lang="pt-BR" sz="18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192.201</a:t>
                      </a:r>
                      <a:endParaRPr lang="pt-BR" sz="16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174.624</a:t>
                      </a:r>
                      <a:endParaRPr lang="pt-BR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17.577</a:t>
                      </a:r>
                      <a:endParaRPr lang="pt-BR" sz="1600" b="1" dirty="0"/>
                    </a:p>
                  </a:txBody>
                  <a:tcPr/>
                </a:tc>
              </a:tr>
              <a:tr h="294158">
                <a:tc>
                  <a:txBody>
                    <a:bodyPr/>
                    <a:lstStyle/>
                    <a:p>
                      <a:r>
                        <a:rPr lang="pt-BR" sz="1800" b="1" dirty="0" smtClean="0"/>
                        <a:t>( - ) Ativo do </a:t>
                      </a:r>
                      <a:r>
                        <a:rPr lang="pt-BR" sz="1800" b="1" dirty="0" err="1" smtClean="0"/>
                        <a:t>Resenprev</a:t>
                      </a:r>
                      <a:endParaRPr lang="pt-BR" sz="18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139.392</a:t>
                      </a:r>
                      <a:endParaRPr lang="pt-BR" sz="16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127.921</a:t>
                      </a:r>
                      <a:endParaRPr lang="pt-BR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11.471</a:t>
                      </a:r>
                      <a:endParaRPr lang="pt-BR" sz="1600" b="1" dirty="0"/>
                    </a:p>
                  </a:txBody>
                  <a:tcPr/>
                </a:tc>
              </a:tr>
              <a:tr h="352710">
                <a:tc>
                  <a:txBody>
                    <a:bodyPr/>
                    <a:lstStyle/>
                    <a:p>
                      <a:r>
                        <a:rPr lang="pt-BR" sz="1800" b="1" dirty="0" smtClean="0"/>
                        <a:t>Ativo Financeiro Líquido</a:t>
                      </a:r>
                      <a:endParaRPr lang="pt-BR" sz="18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52.809</a:t>
                      </a:r>
                      <a:endParaRPr lang="pt-BR" sz="16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46.703</a:t>
                      </a:r>
                      <a:endParaRPr lang="pt-BR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6.106</a:t>
                      </a:r>
                      <a:endParaRPr lang="pt-BR" sz="1600" b="1" dirty="0"/>
                    </a:p>
                  </a:txBody>
                  <a:tcPr/>
                </a:tc>
              </a:tr>
              <a:tr h="277018">
                <a:tc>
                  <a:txBody>
                    <a:bodyPr/>
                    <a:lstStyle/>
                    <a:p>
                      <a:endParaRPr lang="pt-BR" sz="18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endParaRPr lang="pt-BR" sz="16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endParaRPr lang="pt-BR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endParaRPr lang="pt-BR" sz="1600" b="1" dirty="0"/>
                    </a:p>
                  </a:txBody>
                  <a:tcPr/>
                </a:tc>
              </a:tr>
              <a:tr h="352710">
                <a:tc>
                  <a:txBody>
                    <a:bodyPr/>
                    <a:lstStyle/>
                    <a:p>
                      <a:r>
                        <a:rPr lang="pt-BR" sz="1800" b="1" dirty="0" smtClean="0"/>
                        <a:t>Passivo Financeiro</a:t>
                      </a:r>
                      <a:endParaRPr lang="pt-BR" sz="18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97.595</a:t>
                      </a:r>
                      <a:endParaRPr lang="pt-BR" sz="16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28.299</a:t>
                      </a:r>
                      <a:endParaRPr lang="pt-BR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69.296</a:t>
                      </a:r>
                      <a:endParaRPr lang="pt-BR" sz="1600" b="1" dirty="0"/>
                    </a:p>
                  </a:txBody>
                  <a:tcPr/>
                </a:tc>
              </a:tr>
              <a:tr h="352710">
                <a:tc>
                  <a:txBody>
                    <a:bodyPr/>
                    <a:lstStyle/>
                    <a:p>
                      <a:r>
                        <a:rPr lang="pt-BR" sz="1800" b="1" dirty="0" smtClean="0"/>
                        <a:t>( -) Passivo</a:t>
                      </a:r>
                      <a:r>
                        <a:rPr lang="pt-BR" sz="1800" b="1" baseline="0" dirty="0" smtClean="0"/>
                        <a:t> do </a:t>
                      </a:r>
                      <a:r>
                        <a:rPr lang="pt-BR" sz="1800" b="1" baseline="0" dirty="0" err="1" smtClean="0"/>
                        <a:t>Resenprev</a:t>
                      </a:r>
                      <a:endParaRPr lang="pt-BR" sz="18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357</a:t>
                      </a:r>
                      <a:endParaRPr lang="pt-BR" sz="16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41</a:t>
                      </a:r>
                      <a:endParaRPr lang="pt-BR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316</a:t>
                      </a:r>
                      <a:endParaRPr lang="pt-BR" sz="1600" b="1" dirty="0"/>
                    </a:p>
                  </a:txBody>
                  <a:tcPr/>
                </a:tc>
              </a:tr>
              <a:tr h="352710">
                <a:tc>
                  <a:txBody>
                    <a:bodyPr/>
                    <a:lstStyle/>
                    <a:p>
                      <a:r>
                        <a:rPr lang="pt-BR" sz="1800" b="1" dirty="0" smtClean="0"/>
                        <a:t>Passivo Financeiro Líquido</a:t>
                      </a:r>
                      <a:endParaRPr lang="pt-BR" sz="18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97.238</a:t>
                      </a:r>
                      <a:endParaRPr lang="pt-BR" sz="16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28.258</a:t>
                      </a:r>
                      <a:endParaRPr lang="pt-BR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68.980</a:t>
                      </a:r>
                      <a:endParaRPr lang="pt-BR" sz="1600" b="1" dirty="0"/>
                    </a:p>
                  </a:txBody>
                  <a:tcPr/>
                </a:tc>
              </a:tr>
              <a:tr h="352710"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endParaRPr lang="pt-BR" sz="16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endParaRPr lang="pt-BR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endParaRPr lang="pt-BR" sz="1600" b="1" dirty="0"/>
                    </a:p>
                  </a:txBody>
                  <a:tcPr/>
                </a:tc>
              </a:tr>
              <a:tr h="352710">
                <a:tc>
                  <a:txBody>
                    <a:bodyPr/>
                    <a:lstStyle/>
                    <a:p>
                      <a:r>
                        <a:rPr lang="pt-BR" sz="1800" b="1" dirty="0" smtClean="0"/>
                        <a:t>Superávit/Déficit</a:t>
                      </a:r>
                      <a:endParaRPr lang="pt-BR" sz="18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(44.429)</a:t>
                      </a:r>
                      <a:endParaRPr lang="pt-BR" sz="16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18.445</a:t>
                      </a:r>
                      <a:endParaRPr lang="pt-BR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(62.874)</a:t>
                      </a:r>
                      <a:endParaRPr lang="pt-BR" sz="1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5857893"/>
            <a:ext cx="2895600" cy="500066"/>
          </a:xfrm>
        </p:spPr>
        <p:txBody>
          <a:bodyPr/>
          <a:lstStyle/>
          <a:p>
            <a:r>
              <a:rPr lang="pt-BR" sz="1400" dirty="0" smtClean="0"/>
              <a:t>Controladoria Geral do Município</a:t>
            </a:r>
            <a:endParaRPr lang="pt-BR" sz="14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072207"/>
            <a:ext cx="2133600" cy="500066"/>
          </a:xfrm>
        </p:spPr>
        <p:txBody>
          <a:bodyPr/>
          <a:lstStyle/>
          <a:p>
            <a:fld id="{B7F37481-3760-4464-BDF9-19A29F81E2A1}" type="slidenum">
              <a:rPr lang="pt-BR" smtClean="0"/>
              <a:pPr/>
              <a:t>16</a:t>
            </a:fld>
            <a:endParaRPr lang="pt-BR" dirty="0"/>
          </a:p>
        </p:txBody>
      </p:sp>
      <p:pic>
        <p:nvPicPr>
          <p:cNvPr id="7" name="Picture 2" descr="brasao pmr em curv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357166"/>
            <a:ext cx="857256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logomarca PMR"/>
          <p:cNvPicPr>
            <a:picLocks noChangeAspect="1" noChangeArrowheads="1"/>
          </p:cNvPicPr>
          <p:nvPr/>
        </p:nvPicPr>
        <p:blipFill>
          <a:blip r:embed="rId4" cstate="print">
            <a:lum bright="-20000"/>
          </a:blip>
          <a:srcRect/>
          <a:stretch>
            <a:fillRect/>
          </a:stretch>
        </p:blipFill>
        <p:spPr bwMode="auto">
          <a:xfrm>
            <a:off x="7358083" y="500042"/>
            <a:ext cx="785818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500042"/>
            <a:ext cx="7772400" cy="1214446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BR" sz="2400" dirty="0" smtClean="0">
                <a:solidFill>
                  <a:schemeClr val="accent1"/>
                </a:solidFill>
              </a:rPr>
              <a:t>ELABORADO E APRESENTADO POR</a:t>
            </a:r>
            <a:r>
              <a:rPr lang="pt-BR" sz="2400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  <a:r>
              <a:rPr lang="pt-BR" sz="2400" dirty="0" smtClean="0"/>
              <a:t/>
            </a:r>
            <a:br>
              <a:rPr lang="pt-BR" sz="2400" dirty="0" smtClean="0"/>
            </a:br>
            <a:endParaRPr lang="pt-BR" sz="2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000240"/>
            <a:ext cx="6400800" cy="363856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b">
            <a:normAutofit/>
          </a:bodyPr>
          <a:lstStyle/>
          <a:p>
            <a:pPr algn="l"/>
            <a:r>
              <a:rPr lang="pt-BR" sz="1400" dirty="0" smtClean="0">
                <a:solidFill>
                  <a:schemeClr val="accent1"/>
                </a:solidFill>
              </a:rPr>
              <a:t>                                                     Resende, 10  de junho 2014</a:t>
            </a:r>
          </a:p>
          <a:p>
            <a:pPr algn="l"/>
            <a:r>
              <a:rPr lang="pt-BR" sz="1400" dirty="0" smtClean="0">
                <a:solidFill>
                  <a:schemeClr val="accent1"/>
                </a:solidFill>
              </a:rPr>
              <a:t>        </a:t>
            </a:r>
          </a:p>
          <a:p>
            <a:pPr algn="l"/>
            <a:r>
              <a:rPr lang="pt-BR" sz="1400" dirty="0" smtClean="0">
                <a:solidFill>
                  <a:schemeClr val="accent1"/>
                </a:solidFill>
              </a:rPr>
              <a:t>                                                               </a:t>
            </a:r>
            <a:r>
              <a:rPr lang="pt-BR" sz="1400" dirty="0" err="1" smtClean="0">
                <a:solidFill>
                  <a:schemeClr val="accent1"/>
                </a:solidFill>
              </a:rPr>
              <a:t>Ludemar</a:t>
            </a:r>
            <a:r>
              <a:rPr lang="pt-BR" sz="1400" dirty="0" smtClean="0">
                <a:solidFill>
                  <a:schemeClr val="accent1"/>
                </a:solidFill>
              </a:rPr>
              <a:t> Pereira</a:t>
            </a:r>
          </a:p>
          <a:p>
            <a:r>
              <a:rPr lang="pt-BR" sz="1400" dirty="0" smtClean="0">
                <a:solidFill>
                  <a:schemeClr val="accent1"/>
                </a:solidFill>
              </a:rPr>
              <a:t> Controladora Geral do Município</a:t>
            </a:r>
          </a:p>
          <a:p>
            <a:pPr algn="l"/>
            <a:r>
              <a:rPr lang="pt-BR" sz="1400" dirty="0" smtClean="0">
                <a:solidFill>
                  <a:schemeClr val="accent1"/>
                </a:solidFill>
              </a:rPr>
              <a:t>                                                                CRC/RJ 023.486                                                  </a:t>
            </a:r>
          </a:p>
          <a:p>
            <a:pPr algn="l"/>
            <a:endParaRPr lang="pt-BR" sz="1400" dirty="0" smtClean="0">
              <a:solidFill>
                <a:schemeClr val="accent1"/>
              </a:solidFill>
            </a:endParaRPr>
          </a:p>
          <a:p>
            <a:r>
              <a:rPr lang="pt-BR" sz="1400" dirty="0" smtClean="0">
                <a:solidFill>
                  <a:schemeClr val="accent1"/>
                </a:solidFill>
              </a:rPr>
              <a:t>José </a:t>
            </a:r>
            <a:r>
              <a:rPr lang="pt-BR" sz="1400" dirty="0" err="1" smtClean="0">
                <a:solidFill>
                  <a:schemeClr val="accent1"/>
                </a:solidFill>
              </a:rPr>
              <a:t>Rechuan</a:t>
            </a:r>
            <a:r>
              <a:rPr lang="pt-BR" sz="1400" dirty="0" smtClean="0">
                <a:solidFill>
                  <a:schemeClr val="accent1"/>
                </a:solidFill>
              </a:rPr>
              <a:t> Junior</a:t>
            </a:r>
          </a:p>
          <a:p>
            <a:r>
              <a:rPr lang="pt-BR" sz="1400" dirty="0" smtClean="0">
                <a:solidFill>
                  <a:schemeClr val="accent1"/>
                </a:solidFill>
              </a:rPr>
              <a:t>Prefeito Municipal</a:t>
            </a:r>
          </a:p>
          <a:p>
            <a:pPr algn="r"/>
            <a:endParaRPr lang="pt-BR" sz="1400" dirty="0" smtClean="0"/>
          </a:p>
          <a:p>
            <a:pPr algn="l"/>
            <a:endParaRPr lang="pt-BR" sz="1400" dirty="0" smtClean="0"/>
          </a:p>
          <a:p>
            <a:pPr algn="r"/>
            <a:endParaRPr lang="pt-BR" sz="14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5786455"/>
            <a:ext cx="2895600" cy="642942"/>
          </a:xfrm>
        </p:spPr>
        <p:txBody>
          <a:bodyPr/>
          <a:lstStyle/>
          <a:p>
            <a:r>
              <a:rPr lang="pt-BR" sz="1400" dirty="0" smtClean="0"/>
              <a:t>Controladoria Geral do Município</a:t>
            </a:r>
            <a:endParaRPr lang="pt-BR" sz="14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7481-3760-4464-BDF9-19A29F81E2A1}" type="slidenum">
              <a:rPr lang="pt-BR" smtClean="0"/>
              <a:pPr/>
              <a:t>17</a:t>
            </a:fld>
            <a:endParaRPr lang="pt-BR"/>
          </a:p>
        </p:txBody>
      </p:sp>
      <p:pic>
        <p:nvPicPr>
          <p:cNvPr id="6" name="Picture 2" descr="brasao pmr em curv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642917"/>
            <a:ext cx="857256" cy="857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logomarca PMR"/>
          <p:cNvPicPr>
            <a:picLocks noChangeAspect="1" noChangeArrowheads="1"/>
          </p:cNvPicPr>
          <p:nvPr/>
        </p:nvPicPr>
        <p:blipFill>
          <a:blip r:embed="rId3" cstate="print">
            <a:lum bright="-20000"/>
          </a:blip>
          <a:srcRect/>
          <a:stretch>
            <a:fillRect/>
          </a:stretch>
        </p:blipFill>
        <p:spPr bwMode="auto">
          <a:xfrm>
            <a:off x="7286645" y="642918"/>
            <a:ext cx="85725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pt-BR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METAS FISCAIS PREVISTAS - LDO</a:t>
            </a:r>
            <a:br>
              <a:rPr lang="pt-BR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pt-BR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EXERCÍCIO DE 2014</a:t>
            </a:r>
            <a:endParaRPr lang="pt-BR" sz="32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144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6040"/>
                <a:gridCol w="1357322"/>
                <a:gridCol w="1285884"/>
                <a:gridCol w="1285884"/>
                <a:gridCol w="1614470"/>
              </a:tblGrid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Especificação</a:t>
                      </a:r>
                      <a:endParaRPr lang="pt-BR" sz="2000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Desdobramento das Metas Fiscais por Quadrimestre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Quadrimestres</a:t>
                      </a:r>
                      <a:endParaRPr lang="pt-BR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Total</a:t>
                      </a:r>
                    </a:p>
                    <a:p>
                      <a:pPr algn="ctr"/>
                      <a:r>
                        <a:rPr lang="pt-BR" sz="2000" b="1" dirty="0" smtClean="0"/>
                        <a:t>(R$ 1.000,00)</a:t>
                      </a:r>
                      <a:endParaRPr lang="pt-BR" sz="2000" b="1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1º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2º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3º</a:t>
                      </a:r>
                      <a:endParaRPr lang="pt-BR" sz="20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 smtClean="0"/>
                        <a:t>Receita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153.846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153.032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158.978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465.856</a:t>
                      </a:r>
                      <a:endParaRPr lang="pt-BR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 smtClean="0"/>
                        <a:t>Despesa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153.846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153.032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158.978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465.856</a:t>
                      </a:r>
                      <a:endParaRPr lang="pt-BR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 smtClean="0"/>
                        <a:t>Resultado Primário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1.894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1.894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1.894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5.682</a:t>
                      </a:r>
                      <a:endParaRPr lang="pt-BR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 smtClean="0"/>
                        <a:t>Resultado Nominal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-4.151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-4.151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-4.151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-12.453</a:t>
                      </a:r>
                      <a:endParaRPr lang="pt-BR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 smtClean="0"/>
                        <a:t>Montante da Dívida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139.298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139.298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139.298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139.298</a:t>
                      </a:r>
                      <a:endParaRPr lang="pt-BR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5429265"/>
            <a:ext cx="2895600" cy="642941"/>
          </a:xfrm>
        </p:spPr>
        <p:txBody>
          <a:bodyPr/>
          <a:lstStyle/>
          <a:p>
            <a:r>
              <a:rPr lang="pt-BR" sz="1400" b="1" dirty="0" smtClean="0"/>
              <a:t>Controladoria Geral do Município</a:t>
            </a:r>
            <a:endParaRPr lang="pt-BR" sz="1400" b="1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5929330"/>
            <a:ext cx="2133600" cy="792145"/>
          </a:xfrm>
        </p:spPr>
        <p:txBody>
          <a:bodyPr/>
          <a:lstStyle/>
          <a:p>
            <a:fld id="{B7F37481-3760-4464-BDF9-19A29F81E2A1}" type="slidenum">
              <a:rPr lang="pt-BR" smtClean="0"/>
              <a:pPr/>
              <a:t>2</a:t>
            </a:fld>
            <a:endParaRPr lang="pt-BR" dirty="0"/>
          </a:p>
        </p:txBody>
      </p:sp>
      <p:pic>
        <p:nvPicPr>
          <p:cNvPr id="3074" name="Picture 2" descr="brasao pmr em curv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6255" y="409561"/>
            <a:ext cx="1038225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logomarca PM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00959" y="428604"/>
            <a:ext cx="92869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28588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BR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AVALIAÇÃO DO CUMPRIMENTO </a:t>
            </a:r>
            <a:br>
              <a:rPr lang="pt-BR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pt-BR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DAS METAS FISCAIS</a:t>
            </a:r>
            <a:endParaRPr lang="pt-BR" sz="32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357158" y="2071677"/>
          <a:ext cx="8501124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0"/>
                <a:gridCol w="1500198"/>
                <a:gridCol w="1500198"/>
                <a:gridCol w="1214448"/>
              </a:tblGrid>
              <a:tr h="361353">
                <a:tc gridSpan="4">
                  <a:txBody>
                    <a:bodyPr/>
                    <a:lstStyle/>
                    <a:p>
                      <a:pPr algn="ctr"/>
                      <a:r>
                        <a:rPr lang="pt-BR" baseline="0" dirty="0" smtClean="0"/>
                        <a:t>PRIMEIRO </a:t>
                      </a:r>
                      <a:r>
                        <a:rPr lang="pt-BR" dirty="0" smtClean="0"/>
                        <a:t>QUADRIMESTRE DE 2014( R$ 1.000,00 )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24476">
                <a:tc rowSpan="2"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Especificação</a:t>
                      </a:r>
                      <a:endParaRPr lang="pt-BR" sz="2000" b="1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M</a:t>
                      </a:r>
                      <a:r>
                        <a:rPr lang="pt-BR" b="1" baseline="0" dirty="0" smtClean="0"/>
                        <a:t>  e  t  a  s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54127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Fixada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Realizada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/>
                        <a:t>%</a:t>
                      </a:r>
                      <a:endParaRPr lang="pt-BR" sz="2000" b="1" dirty="0"/>
                    </a:p>
                  </a:txBody>
                  <a:tcPr/>
                </a:tc>
              </a:tr>
              <a:tr h="361350">
                <a:tc>
                  <a:txBody>
                    <a:bodyPr/>
                    <a:lstStyle/>
                    <a:p>
                      <a:r>
                        <a:rPr lang="pt-BR" sz="2000" b="1" dirty="0" smtClean="0"/>
                        <a:t>Receita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153.846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159.407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3,61</a:t>
                      </a:r>
                      <a:endParaRPr lang="pt-BR" sz="2000" b="1" dirty="0"/>
                    </a:p>
                  </a:txBody>
                  <a:tcPr/>
                </a:tc>
              </a:tr>
              <a:tr h="351516">
                <a:tc>
                  <a:txBody>
                    <a:bodyPr/>
                    <a:lstStyle/>
                    <a:p>
                      <a:r>
                        <a:rPr lang="pt-BR" sz="2000" b="1" dirty="0" smtClean="0"/>
                        <a:t>Despesa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153.846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210.665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36,93</a:t>
                      </a:r>
                      <a:endParaRPr lang="pt-BR" sz="2000" b="1" dirty="0"/>
                    </a:p>
                  </a:txBody>
                  <a:tcPr/>
                </a:tc>
              </a:tr>
              <a:tr h="351516">
                <a:tc>
                  <a:txBody>
                    <a:bodyPr/>
                    <a:lstStyle/>
                    <a:p>
                      <a:r>
                        <a:rPr lang="pt-BR" sz="2000" b="1" dirty="0" smtClean="0"/>
                        <a:t>Resultado</a:t>
                      </a:r>
                      <a:r>
                        <a:rPr lang="pt-BR" sz="2000" b="1" baseline="0" dirty="0" smtClean="0"/>
                        <a:t> Primário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1.894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18.353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869,01</a:t>
                      </a:r>
                      <a:endParaRPr lang="pt-BR" sz="2000" b="1" dirty="0"/>
                    </a:p>
                  </a:txBody>
                  <a:tcPr/>
                </a:tc>
              </a:tr>
              <a:tr h="351516">
                <a:tc>
                  <a:txBody>
                    <a:bodyPr/>
                    <a:lstStyle/>
                    <a:p>
                      <a:r>
                        <a:rPr lang="pt-BR" sz="2000" b="1" dirty="0" smtClean="0"/>
                        <a:t>Resultado Nominal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-4.151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-7.379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-77,68</a:t>
                      </a:r>
                      <a:endParaRPr lang="pt-BR" sz="2000" b="1" dirty="0"/>
                    </a:p>
                  </a:txBody>
                  <a:tcPr/>
                </a:tc>
              </a:tr>
              <a:tr h="351516">
                <a:tc>
                  <a:txBody>
                    <a:bodyPr/>
                    <a:lstStyle/>
                    <a:p>
                      <a:r>
                        <a:rPr lang="pt-BR" sz="2000" b="1" dirty="0" smtClean="0"/>
                        <a:t>Montante da Dívida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139.298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124.546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-10,59</a:t>
                      </a:r>
                      <a:endParaRPr lang="pt-BR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5715016"/>
            <a:ext cx="2895600" cy="500066"/>
          </a:xfrm>
        </p:spPr>
        <p:txBody>
          <a:bodyPr/>
          <a:lstStyle/>
          <a:p>
            <a:r>
              <a:rPr lang="pt-BR" sz="1400" b="1" dirty="0" smtClean="0"/>
              <a:t>Controladoria Geral do Município</a:t>
            </a:r>
            <a:endParaRPr lang="pt-BR" sz="1400" b="1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7481-3760-4464-BDF9-19A29F81E2A1}" type="slidenum">
              <a:rPr lang="pt-BR" smtClean="0"/>
              <a:pPr/>
              <a:t>3</a:t>
            </a:fld>
            <a:endParaRPr lang="pt-BR"/>
          </a:p>
        </p:txBody>
      </p:sp>
      <p:pic>
        <p:nvPicPr>
          <p:cNvPr id="4098" name="Picture 2" descr="brasao pmr em curv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6255" y="571480"/>
            <a:ext cx="1038225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 descr="logomarca PM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00959" y="500042"/>
            <a:ext cx="928694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21444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BR" sz="1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CUMPRIMENTO DAS METAS FISCAIS ANUAIS </a:t>
            </a:r>
            <a:br>
              <a:rPr lang="pt-BR" sz="1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pt-BR" sz="1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EXERCÍCIO DE 2014</a:t>
            </a:r>
            <a:br>
              <a:rPr lang="pt-BR" sz="1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pt-BR" sz="1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1º QUADRIMESTRE</a:t>
            </a:r>
            <a:endParaRPr lang="pt-BR" sz="18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</p:nvPr>
        </p:nvGraphicFramePr>
        <p:xfrm>
          <a:off x="457200" y="2234570"/>
          <a:ext cx="8229600" cy="2532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8850"/>
                <a:gridCol w="1785950"/>
                <a:gridCol w="2057400"/>
                <a:gridCol w="2057400"/>
              </a:tblGrid>
              <a:tr h="55148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Descrição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Metas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Realizado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Cumprimento</a:t>
                      </a:r>
                      <a:endParaRPr lang="pt-BR" dirty="0"/>
                    </a:p>
                  </a:txBody>
                  <a:tcPr/>
                </a:tc>
              </a:tr>
              <a:tr h="389573">
                <a:tc>
                  <a:txBody>
                    <a:bodyPr/>
                    <a:lstStyle/>
                    <a:p>
                      <a:r>
                        <a:rPr lang="pt-BR" b="1" dirty="0" smtClean="0"/>
                        <a:t>Receitas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153.847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159.407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Ok</a:t>
                      </a:r>
                      <a:endParaRPr lang="pt-BR" b="1" dirty="0"/>
                    </a:p>
                  </a:txBody>
                  <a:tcPr/>
                </a:tc>
              </a:tr>
              <a:tr h="389573">
                <a:tc>
                  <a:txBody>
                    <a:bodyPr/>
                    <a:lstStyle/>
                    <a:p>
                      <a:r>
                        <a:rPr lang="pt-BR" b="1" dirty="0" smtClean="0"/>
                        <a:t>Despesas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143.782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210.665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Não</a:t>
                      </a:r>
                      <a:endParaRPr lang="pt-BR" b="1" dirty="0"/>
                    </a:p>
                  </a:txBody>
                  <a:tcPr/>
                </a:tc>
              </a:tr>
              <a:tr h="389573">
                <a:tc>
                  <a:txBody>
                    <a:bodyPr/>
                    <a:lstStyle/>
                    <a:p>
                      <a:r>
                        <a:rPr lang="pt-BR" b="1" dirty="0" smtClean="0"/>
                        <a:t>Resultado Primário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1.894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18.353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Ok</a:t>
                      </a:r>
                      <a:endParaRPr lang="pt-BR" b="1" dirty="0"/>
                    </a:p>
                  </a:txBody>
                  <a:tcPr/>
                </a:tc>
              </a:tr>
              <a:tr h="389573">
                <a:tc>
                  <a:txBody>
                    <a:bodyPr/>
                    <a:lstStyle/>
                    <a:p>
                      <a:r>
                        <a:rPr lang="pt-BR" b="1" dirty="0" smtClean="0"/>
                        <a:t>Resultado Nominal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-4.151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-7.379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Ok</a:t>
                      </a:r>
                      <a:endParaRPr lang="pt-BR" b="1" dirty="0"/>
                    </a:p>
                  </a:txBody>
                  <a:tcPr/>
                </a:tc>
              </a:tr>
              <a:tr h="389573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Montante da Dívida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139.298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/>
                        <a:t>124.546</a:t>
                      </a:r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Ok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5357827"/>
            <a:ext cx="2895600" cy="857256"/>
          </a:xfrm>
        </p:spPr>
        <p:txBody>
          <a:bodyPr/>
          <a:lstStyle/>
          <a:p>
            <a:r>
              <a:rPr lang="pt-BR" sz="1400" dirty="0" smtClean="0"/>
              <a:t>Controladoria Geral do Município</a:t>
            </a:r>
            <a:endParaRPr lang="pt-BR" sz="14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7481-3760-4464-BDF9-19A29F81E2A1}" type="slidenum">
              <a:rPr lang="pt-BR" smtClean="0"/>
              <a:pPr/>
              <a:t>4</a:t>
            </a:fld>
            <a:endParaRPr lang="pt-BR"/>
          </a:p>
        </p:txBody>
      </p:sp>
      <p:pic>
        <p:nvPicPr>
          <p:cNvPr id="6" name="Picture 2" descr="brasao pmr em curv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1" y="766751"/>
            <a:ext cx="857257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logomarca PM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72" y="785794"/>
            <a:ext cx="857256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BR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ARRECADAÇÃO</a:t>
            </a:r>
            <a:br>
              <a:rPr lang="pt-BR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pt-BR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Exercício  de 2014</a:t>
            </a:r>
            <a:endParaRPr lang="pt-BR" sz="32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214283" y="1714487"/>
          <a:ext cx="8484359" cy="4429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/>
                <a:gridCol w="792000"/>
                <a:gridCol w="792000"/>
                <a:gridCol w="792000"/>
                <a:gridCol w="773218"/>
                <a:gridCol w="818182"/>
                <a:gridCol w="792000"/>
                <a:gridCol w="700959"/>
                <a:gridCol w="792000"/>
                <a:gridCol w="792000"/>
              </a:tblGrid>
              <a:tr h="375950">
                <a:tc rowSpan="3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</a:t>
                      </a:r>
                      <a:r>
                        <a:rPr lang="pt-BR" sz="1600" dirty="0" smtClean="0"/>
                        <a:t>specificação</a:t>
                      </a:r>
                      <a:endParaRPr lang="pt-BR" sz="1600" dirty="0"/>
                    </a:p>
                  </a:txBody>
                  <a:tcPr anchor="ctr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</a:t>
                      </a:r>
                      <a:r>
                        <a:rPr lang="pt-BR" baseline="0" dirty="0" smtClean="0"/>
                        <a:t> ETAS DE ARRECADAÇÃO ( R$ 1.000,00 )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595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1º Bimestre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2º Bimestre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baseline="0" dirty="0" smtClean="0"/>
                        <a:t> 1º Quadrimestre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281962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Meta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Realizada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Diferença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Meta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b="1" dirty="0" smtClean="0"/>
                        <a:t>Realizada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b="1" dirty="0" smtClean="0"/>
                        <a:t>Diferença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Meta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Realizada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b="1" dirty="0" smtClean="0"/>
                        <a:t>Diferença</a:t>
                      </a:r>
                      <a:endParaRPr lang="pt-BR" sz="1200" b="1" dirty="0"/>
                    </a:p>
                  </a:txBody>
                  <a:tcPr/>
                </a:tc>
              </a:tr>
              <a:tr h="281962">
                <a:tc>
                  <a:txBody>
                    <a:bodyPr/>
                    <a:lstStyle/>
                    <a:p>
                      <a:r>
                        <a:rPr lang="pt-BR" sz="1100" b="1" dirty="0" smtClean="0"/>
                        <a:t>Receita Corrente</a:t>
                      </a:r>
                      <a:endParaRPr lang="pt-BR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73.671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68.083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-5.588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71.143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81.444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10.301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144.814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149.527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4.713</a:t>
                      </a:r>
                      <a:endParaRPr lang="pt-BR" sz="1200" b="1" dirty="0"/>
                    </a:p>
                  </a:txBody>
                  <a:tcPr/>
                </a:tc>
              </a:tr>
              <a:tr h="281962">
                <a:tc>
                  <a:txBody>
                    <a:bodyPr/>
                    <a:lstStyle/>
                    <a:p>
                      <a:r>
                        <a:rPr lang="pt-BR" sz="1100" b="1" dirty="0" smtClean="0"/>
                        <a:t>  Tributárias</a:t>
                      </a:r>
                      <a:endParaRPr lang="pt-BR" sz="11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12.755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11.020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-1.735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13.189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18.034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4.845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25.944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29.054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3.110</a:t>
                      </a:r>
                      <a:endParaRPr lang="pt-BR" sz="1200" b="1" dirty="0"/>
                    </a:p>
                  </a:txBody>
                  <a:tcPr/>
                </a:tc>
              </a:tr>
              <a:tr h="281962">
                <a:tc>
                  <a:txBody>
                    <a:bodyPr/>
                    <a:lstStyle/>
                    <a:p>
                      <a:r>
                        <a:rPr lang="pt-BR" sz="1100" b="1" dirty="0" smtClean="0"/>
                        <a:t>  Contribuições</a:t>
                      </a:r>
                      <a:endParaRPr lang="pt-BR" sz="11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1.631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1.725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94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1.633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2.545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912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3.264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4.270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1.006</a:t>
                      </a:r>
                      <a:endParaRPr lang="pt-BR" sz="1200" b="1" dirty="0"/>
                    </a:p>
                  </a:txBody>
                  <a:tcPr/>
                </a:tc>
              </a:tr>
              <a:tr h="281962">
                <a:tc>
                  <a:txBody>
                    <a:bodyPr/>
                    <a:lstStyle/>
                    <a:p>
                      <a:r>
                        <a:rPr lang="pt-BR" sz="1100" b="1" dirty="0" smtClean="0"/>
                        <a:t>  Patrimonial</a:t>
                      </a:r>
                      <a:endParaRPr lang="pt-BR" sz="11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5.129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4.847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-282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5.007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5.558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551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10.136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10.405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269</a:t>
                      </a:r>
                      <a:endParaRPr lang="pt-BR" sz="1200" b="1" dirty="0"/>
                    </a:p>
                  </a:txBody>
                  <a:tcPr/>
                </a:tc>
              </a:tr>
              <a:tr h="281962">
                <a:tc>
                  <a:txBody>
                    <a:bodyPr/>
                    <a:lstStyle/>
                    <a:p>
                      <a:r>
                        <a:rPr lang="pt-BR" sz="1100" b="1" dirty="0" smtClean="0"/>
                        <a:t> Transferências</a:t>
                      </a:r>
                      <a:endParaRPr lang="pt-BR" sz="11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51.528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48.671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-2.857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48.638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53.347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4.709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100.166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102.018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1.852</a:t>
                      </a:r>
                      <a:endParaRPr lang="pt-BR" sz="1200" b="1" dirty="0"/>
                    </a:p>
                  </a:txBody>
                  <a:tcPr anchor="b"/>
                </a:tc>
              </a:tr>
              <a:tr h="281962">
                <a:tc>
                  <a:txBody>
                    <a:bodyPr/>
                    <a:lstStyle/>
                    <a:p>
                      <a:r>
                        <a:rPr lang="pt-BR" sz="1100" b="1" dirty="0" smtClean="0"/>
                        <a:t> Outras</a:t>
                      </a:r>
                      <a:r>
                        <a:rPr lang="pt-BR" sz="1100" b="1" baseline="0" dirty="0" smtClean="0"/>
                        <a:t> Rec. Corrente </a:t>
                      </a:r>
                      <a:endParaRPr lang="pt-BR" sz="11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2.628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1.820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-808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2.676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1.960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-716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5.304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3.780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-1.524</a:t>
                      </a:r>
                      <a:endParaRPr lang="pt-BR" sz="1200" b="1" dirty="0"/>
                    </a:p>
                  </a:txBody>
                  <a:tcPr/>
                </a:tc>
              </a:tr>
              <a:tr h="281962">
                <a:tc>
                  <a:txBody>
                    <a:bodyPr/>
                    <a:lstStyle/>
                    <a:p>
                      <a:r>
                        <a:rPr lang="pt-BR" sz="1100" b="1" dirty="0" smtClean="0"/>
                        <a:t>Receita</a:t>
                      </a:r>
                      <a:r>
                        <a:rPr lang="pt-BR" sz="1100" b="1" baseline="0" dirty="0" smtClean="0"/>
                        <a:t> de Capital</a:t>
                      </a:r>
                      <a:endParaRPr lang="pt-BR" sz="11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2.355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371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-1.984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1.700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2.400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700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4.055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2.771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-1.284</a:t>
                      </a:r>
                      <a:endParaRPr lang="pt-BR" sz="1200" b="1" dirty="0"/>
                    </a:p>
                  </a:txBody>
                  <a:tcPr/>
                </a:tc>
              </a:tr>
              <a:tr h="281962">
                <a:tc>
                  <a:txBody>
                    <a:bodyPr/>
                    <a:lstStyle/>
                    <a:p>
                      <a:r>
                        <a:rPr lang="pt-BR" sz="1100" b="1" baseline="0" dirty="0" smtClean="0"/>
                        <a:t>  Alienação  de Bens</a:t>
                      </a:r>
                      <a:endParaRPr lang="pt-BR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-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-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-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-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161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161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-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161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161</a:t>
                      </a:r>
                      <a:endParaRPr lang="pt-BR" sz="1200" b="1" dirty="0"/>
                    </a:p>
                  </a:txBody>
                  <a:tcPr/>
                </a:tc>
              </a:tr>
              <a:tr h="293706">
                <a:tc>
                  <a:txBody>
                    <a:bodyPr/>
                    <a:lstStyle/>
                    <a:p>
                      <a:r>
                        <a:rPr lang="pt-BR" sz="1100" b="1" baseline="0" dirty="0" smtClean="0"/>
                        <a:t>  Operação Crédito</a:t>
                      </a:r>
                      <a:endParaRPr lang="pt-BR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666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-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-666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666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1.223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557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1.332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1.223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-109</a:t>
                      </a:r>
                      <a:endParaRPr lang="pt-BR" sz="1200" b="1" dirty="0"/>
                    </a:p>
                  </a:txBody>
                  <a:tcPr anchor="b"/>
                </a:tc>
              </a:tr>
              <a:tr h="281962">
                <a:tc>
                  <a:txBody>
                    <a:bodyPr/>
                    <a:lstStyle/>
                    <a:p>
                      <a:r>
                        <a:rPr lang="pt-BR" sz="1100" b="1" dirty="0" smtClean="0"/>
                        <a:t>  </a:t>
                      </a:r>
                      <a:r>
                        <a:rPr lang="pt-BR" sz="1100" b="1" dirty="0" err="1" smtClean="0"/>
                        <a:t>Transf</a:t>
                      </a:r>
                      <a:r>
                        <a:rPr lang="pt-BR" sz="1100" b="1" baseline="0" dirty="0" smtClean="0"/>
                        <a:t>. Capital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1.689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371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-1.318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1.034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1.016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-18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2.723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1.387</a:t>
                      </a:r>
                      <a:endParaRPr lang="pt-BR" sz="12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-1.336</a:t>
                      </a:r>
                      <a:endParaRPr lang="pt-BR" sz="1200" b="1" dirty="0"/>
                    </a:p>
                  </a:txBody>
                  <a:tcPr/>
                </a:tc>
              </a:tr>
              <a:tr h="281962">
                <a:tc>
                  <a:txBody>
                    <a:bodyPr/>
                    <a:lstStyle/>
                    <a:p>
                      <a:r>
                        <a:rPr lang="pt-BR" sz="1100" b="1" dirty="0" smtClean="0"/>
                        <a:t>Intra-orçamentárias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2.489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2.955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466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2.489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4.154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1.665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4.978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7.109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2.131</a:t>
                      </a:r>
                      <a:endParaRPr lang="pt-BR" sz="1200" b="1" dirty="0"/>
                    </a:p>
                  </a:txBody>
                  <a:tcPr/>
                </a:tc>
              </a:tr>
              <a:tr h="281962">
                <a:tc>
                  <a:txBody>
                    <a:bodyPr/>
                    <a:lstStyle/>
                    <a:p>
                      <a:r>
                        <a:rPr lang="pt-BR" sz="1100" b="1" dirty="0" smtClean="0"/>
                        <a:t>Receita Total</a:t>
                      </a:r>
                      <a:endParaRPr lang="pt-B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78.515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71.409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-7.106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75.332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87.998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12.666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153.847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159.407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5.560</a:t>
                      </a:r>
                      <a:endParaRPr lang="pt-BR" sz="1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>
          <a:xfrm>
            <a:off x="3124200" y="6286520"/>
            <a:ext cx="2895600" cy="357190"/>
          </a:xfrm>
        </p:spPr>
        <p:txBody>
          <a:bodyPr/>
          <a:lstStyle/>
          <a:p>
            <a:r>
              <a:rPr lang="pt-BR" sz="1400" b="1" dirty="0" smtClean="0"/>
              <a:t>Controladoria Geral do Município</a:t>
            </a:r>
            <a:endParaRPr lang="pt-BR" sz="1400" b="1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7481-3760-4464-BDF9-19A29F81E2A1}" type="slidenum">
              <a:rPr lang="pt-BR" smtClean="0"/>
              <a:pPr/>
              <a:t>5</a:t>
            </a:fld>
            <a:endParaRPr lang="pt-BR" dirty="0"/>
          </a:p>
        </p:txBody>
      </p:sp>
      <p:pic>
        <p:nvPicPr>
          <p:cNvPr id="6146" name="Picture 2" descr="brasao pmr em curv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428604"/>
            <a:ext cx="92869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 descr="logomarca PM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00893" y="357166"/>
            <a:ext cx="857256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7256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pt-BR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DESPESAS</a:t>
            </a:r>
            <a:br>
              <a:rPr lang="pt-BR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pt-BR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Exercício de 2014</a:t>
            </a:r>
            <a:endParaRPr lang="pt-BR"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</p:nvPr>
        </p:nvGraphicFramePr>
        <p:xfrm>
          <a:off x="285720" y="1641831"/>
          <a:ext cx="8501123" cy="3882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5402"/>
                <a:gridCol w="733558"/>
                <a:gridCol w="803259"/>
                <a:gridCol w="781671"/>
                <a:gridCol w="690968"/>
                <a:gridCol w="803259"/>
                <a:gridCol w="736321"/>
                <a:gridCol w="803259"/>
                <a:gridCol w="803259"/>
                <a:gridCol w="870167"/>
              </a:tblGrid>
              <a:tr h="362280">
                <a:tc rowSpan="3"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Especificação</a:t>
                      </a:r>
                      <a:endParaRPr lang="pt-BR" sz="1600" dirty="0"/>
                    </a:p>
                  </a:txBody>
                  <a:tcPr anchor="ctr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CRONOGRAMA</a:t>
                      </a:r>
                      <a:r>
                        <a:rPr lang="pt-BR" baseline="0" dirty="0" smtClean="0"/>
                        <a:t> DE DESEMBOLSO ( R$ 1.000,00 )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3209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1º</a:t>
                      </a:r>
                      <a:r>
                        <a:rPr lang="pt-BR" sz="1600" baseline="0" dirty="0" smtClean="0"/>
                        <a:t> Bimestre</a:t>
                      </a:r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2º Bimestre</a:t>
                      </a:r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 1º Quadrimestre</a:t>
                      </a:r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00311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Meta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Realizada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Dif.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Meta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Realizada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Dif.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Meta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200" b="1" dirty="0" smtClean="0"/>
                        <a:t>Realizada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Dif.</a:t>
                      </a:r>
                      <a:endParaRPr lang="pt-BR" sz="1200" b="1" dirty="0"/>
                    </a:p>
                  </a:txBody>
                  <a:tcPr anchor="ctr"/>
                </a:tc>
              </a:tr>
              <a:tr h="292781">
                <a:tc>
                  <a:txBody>
                    <a:bodyPr/>
                    <a:lstStyle/>
                    <a:p>
                      <a:r>
                        <a:rPr lang="pt-BR" sz="1200" b="1" dirty="0" smtClean="0"/>
                        <a:t>Despesas Correntes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65.563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55.925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-9.638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65.563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140.519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74.956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131.126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196.444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65.318</a:t>
                      </a:r>
                      <a:endParaRPr lang="pt-BR" sz="1200" b="1" dirty="0"/>
                    </a:p>
                  </a:txBody>
                  <a:tcPr anchor="ctr"/>
                </a:tc>
              </a:tr>
              <a:tr h="292687">
                <a:tc>
                  <a:txBody>
                    <a:bodyPr/>
                    <a:lstStyle/>
                    <a:p>
                      <a:r>
                        <a:rPr lang="pt-BR" sz="1200" b="1" dirty="0" smtClean="0"/>
                        <a:t>  Pessoal e Encargos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31.517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34.129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2.612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31.517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57.580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26.063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63.034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91.709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28.675</a:t>
                      </a:r>
                      <a:endParaRPr lang="pt-BR" sz="1200" b="1" dirty="0"/>
                    </a:p>
                  </a:txBody>
                  <a:tcPr anchor="ctr"/>
                </a:tc>
              </a:tr>
              <a:tr h="311660">
                <a:tc>
                  <a:txBody>
                    <a:bodyPr/>
                    <a:lstStyle/>
                    <a:p>
                      <a:r>
                        <a:rPr lang="pt-BR" sz="1200" b="1" dirty="0" smtClean="0"/>
                        <a:t>  Juros Enc. Dívida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738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1.700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962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738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1.606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868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1.476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3.306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1.830</a:t>
                      </a:r>
                      <a:endParaRPr lang="pt-BR" sz="1200" b="1" dirty="0"/>
                    </a:p>
                  </a:txBody>
                  <a:tcPr anchor="ctr"/>
                </a:tc>
              </a:tr>
              <a:tr h="259195">
                <a:tc>
                  <a:txBody>
                    <a:bodyPr/>
                    <a:lstStyle/>
                    <a:p>
                      <a:r>
                        <a:rPr lang="pt-BR" sz="1200" b="1" dirty="0" smtClean="0"/>
                        <a:t>  Outras Desp. Cor.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33.308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20.096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-13.212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33.308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81.333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48.025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66.616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101.429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34.813</a:t>
                      </a:r>
                      <a:endParaRPr lang="pt-BR" sz="1200" b="1" dirty="0"/>
                    </a:p>
                  </a:txBody>
                  <a:tcPr anchor="ctr"/>
                </a:tc>
              </a:tr>
              <a:tr h="257312">
                <a:tc>
                  <a:txBody>
                    <a:bodyPr/>
                    <a:lstStyle/>
                    <a:p>
                      <a:r>
                        <a:rPr lang="pt-BR" sz="1200" b="1" dirty="0" smtClean="0"/>
                        <a:t>Despesa de Capital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6.328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5.898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-430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6.328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8.323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1.995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12.656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14.221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1.565</a:t>
                      </a:r>
                      <a:endParaRPr lang="pt-BR" sz="1200" b="1" dirty="0"/>
                    </a:p>
                  </a:txBody>
                  <a:tcPr anchor="ctr"/>
                </a:tc>
              </a:tr>
              <a:tr h="271710">
                <a:tc>
                  <a:txBody>
                    <a:bodyPr/>
                    <a:lstStyle/>
                    <a:p>
                      <a:r>
                        <a:rPr lang="pt-BR" sz="1200" b="1" dirty="0" smtClean="0"/>
                        <a:t>  Investimentos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4.998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5.131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133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4.998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6.901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1.903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9.996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12.032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2.036</a:t>
                      </a:r>
                      <a:endParaRPr lang="pt-BR" sz="1200" b="1" dirty="0"/>
                    </a:p>
                  </a:txBody>
                  <a:tcPr anchor="ctr"/>
                </a:tc>
              </a:tr>
              <a:tr h="271710">
                <a:tc>
                  <a:txBody>
                    <a:bodyPr/>
                    <a:lstStyle/>
                    <a:p>
                      <a:r>
                        <a:rPr lang="pt-BR" sz="1200" b="1" dirty="0" smtClean="0"/>
                        <a:t>  </a:t>
                      </a:r>
                      <a:r>
                        <a:rPr lang="pt-BR" sz="1200" b="1" dirty="0" err="1" smtClean="0"/>
                        <a:t>Amortiz</a:t>
                      </a:r>
                      <a:r>
                        <a:rPr lang="pt-BR" sz="1200" b="1" dirty="0" smtClean="0"/>
                        <a:t>.</a:t>
                      </a:r>
                      <a:r>
                        <a:rPr lang="pt-BR" sz="1200" b="1" baseline="0" dirty="0" smtClean="0"/>
                        <a:t> </a:t>
                      </a:r>
                      <a:r>
                        <a:rPr lang="pt-BR" sz="1200" b="1" dirty="0" smtClean="0"/>
                        <a:t>Dívida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1.330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767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-563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1.330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1.422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92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2.660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2.189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-471</a:t>
                      </a:r>
                      <a:endParaRPr lang="pt-BR" sz="1200" b="1" dirty="0"/>
                    </a:p>
                  </a:txBody>
                  <a:tcPr anchor="ctr"/>
                </a:tc>
              </a:tr>
              <a:tr h="271710">
                <a:tc>
                  <a:txBody>
                    <a:bodyPr/>
                    <a:lstStyle/>
                    <a:p>
                      <a:r>
                        <a:rPr lang="pt-BR" sz="1200" b="1" dirty="0" smtClean="0"/>
                        <a:t>Reserva </a:t>
                      </a:r>
                      <a:r>
                        <a:rPr lang="pt-BR" sz="1200" b="1" dirty="0" err="1" smtClean="0"/>
                        <a:t>Conting</a:t>
                      </a:r>
                      <a:r>
                        <a:rPr lang="pt-BR" sz="1200" b="1" dirty="0" smtClean="0"/>
                        <a:t>.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-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-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-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-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-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-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-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-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-</a:t>
                      </a:r>
                      <a:endParaRPr lang="pt-BR" sz="1200" b="1" dirty="0"/>
                    </a:p>
                  </a:txBody>
                  <a:tcPr anchor="ctr"/>
                </a:tc>
              </a:tr>
              <a:tr h="263460">
                <a:tc>
                  <a:txBody>
                    <a:bodyPr/>
                    <a:lstStyle/>
                    <a:p>
                      <a:r>
                        <a:rPr lang="pt-BR" sz="1200" b="1" dirty="0" smtClean="0"/>
                        <a:t>Reserva</a:t>
                      </a:r>
                      <a:r>
                        <a:rPr lang="pt-BR" sz="1200" b="1" baseline="0" dirty="0" smtClean="0"/>
                        <a:t> RPPS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-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-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-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-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-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-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-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-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/>
                        <a:t>-</a:t>
                      </a:r>
                      <a:endParaRPr lang="pt-BR" sz="1200" b="1" dirty="0"/>
                    </a:p>
                  </a:txBody>
                  <a:tcPr anchor="ctr"/>
                </a:tc>
              </a:tr>
              <a:tr h="338217">
                <a:tc>
                  <a:txBody>
                    <a:bodyPr/>
                    <a:lstStyle/>
                    <a:p>
                      <a:r>
                        <a:rPr lang="pt-BR" sz="1200" b="1" dirty="0" smtClean="0"/>
                        <a:t>Total das</a:t>
                      </a:r>
                      <a:r>
                        <a:rPr lang="pt-BR" sz="1200" b="1" baseline="0" dirty="0" smtClean="0"/>
                        <a:t> Despesas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71.891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61.823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-10.067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71.891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148.842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76.951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143.782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210.665</a:t>
                      </a:r>
                      <a:endParaRPr lang="pt-B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66.883</a:t>
                      </a:r>
                      <a:endParaRPr lang="pt-BR" sz="12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05160" y="5715016"/>
            <a:ext cx="2895600" cy="642942"/>
          </a:xfrm>
        </p:spPr>
        <p:txBody>
          <a:bodyPr/>
          <a:lstStyle/>
          <a:p>
            <a:r>
              <a:rPr lang="pt-BR" sz="1400" b="1" dirty="0" smtClean="0"/>
              <a:t>Controladoria Geral do Município</a:t>
            </a:r>
            <a:endParaRPr lang="pt-BR" sz="1400" b="1" dirty="0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>
          <a:xfrm>
            <a:off x="6724680" y="6356350"/>
            <a:ext cx="2133600" cy="365125"/>
          </a:xfrm>
        </p:spPr>
        <p:txBody>
          <a:bodyPr/>
          <a:lstStyle/>
          <a:p>
            <a:fld id="{B7F37481-3760-4464-BDF9-19A29F81E2A1}" type="slidenum">
              <a:rPr lang="pt-BR" smtClean="0"/>
              <a:pPr/>
              <a:t>6</a:t>
            </a:fld>
            <a:endParaRPr lang="pt-BR" dirty="0"/>
          </a:p>
        </p:txBody>
      </p:sp>
      <p:pic>
        <p:nvPicPr>
          <p:cNvPr id="1026" name="Picture 2" descr="brasao pmr em curv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0569" y="357166"/>
            <a:ext cx="1038225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logomarca PMR"/>
          <p:cNvPicPr>
            <a:picLocks noChangeAspect="1" noChangeArrowheads="1"/>
          </p:cNvPicPr>
          <p:nvPr/>
        </p:nvPicPr>
        <p:blipFill>
          <a:blip r:embed="rId4" cstate="print">
            <a:lum bright="-20000"/>
          </a:blip>
          <a:srcRect/>
          <a:stretch>
            <a:fillRect/>
          </a:stretch>
        </p:blipFill>
        <p:spPr bwMode="auto">
          <a:xfrm>
            <a:off x="7286644" y="357166"/>
            <a:ext cx="857256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2910" y="1000108"/>
            <a:ext cx="7715304" cy="135732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B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RECEITA ARRECADADA  X  DESPESA EMPENHADA</a:t>
            </a:r>
            <a:br>
              <a:rPr lang="pt-B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pt-B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1º Quadrimestre de 2014</a:t>
            </a:r>
            <a:endParaRPr lang="pt-BR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</p:nvPr>
        </p:nvGraphicFramePr>
        <p:xfrm>
          <a:off x="1000103" y="2714621"/>
          <a:ext cx="6929482" cy="20717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2158"/>
                <a:gridCol w="992158"/>
                <a:gridCol w="992158"/>
                <a:gridCol w="976534"/>
                <a:gridCol w="992158"/>
                <a:gridCol w="992158"/>
                <a:gridCol w="992158"/>
              </a:tblGrid>
              <a:tr h="328086">
                <a:tc rowSpan="2"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Descrição</a:t>
                      </a:r>
                      <a:endParaRPr lang="pt-BR" sz="14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1º Bimestre</a:t>
                      </a:r>
                      <a:endParaRPr lang="pt-BR" sz="1400" dirty="0"/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2º Bimestre</a:t>
                      </a:r>
                      <a:endParaRPr lang="pt-BR" sz="1400" dirty="0"/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1º Quadrimestre</a:t>
                      </a:r>
                      <a:endParaRPr lang="pt-BR" sz="1400" dirty="0"/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410108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Valor</a:t>
                      </a:r>
                      <a:endParaRPr lang="pt-BR" sz="16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%</a:t>
                      </a:r>
                      <a:endParaRPr lang="pt-BR" sz="16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Valor</a:t>
                      </a:r>
                      <a:endParaRPr lang="pt-BR" sz="16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%</a:t>
                      </a:r>
                      <a:endParaRPr lang="pt-BR" sz="16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Valor</a:t>
                      </a:r>
                      <a:endParaRPr lang="pt-BR" sz="16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%</a:t>
                      </a:r>
                      <a:endParaRPr lang="pt-BR" sz="1600" b="1" dirty="0"/>
                    </a:p>
                  </a:txBody>
                  <a:tcPr anchor="b"/>
                </a:tc>
              </a:tr>
              <a:tr h="462597"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Receita</a:t>
                      </a:r>
                      <a:endParaRPr lang="pt-BR" sz="16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71.409</a:t>
                      </a:r>
                      <a:endParaRPr lang="pt-BR" sz="14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100,00</a:t>
                      </a:r>
                      <a:endParaRPr lang="pt-BR" sz="14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87.998</a:t>
                      </a:r>
                      <a:endParaRPr lang="pt-BR" sz="14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100,00</a:t>
                      </a:r>
                      <a:endParaRPr lang="pt-BR" sz="14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159.407</a:t>
                      </a:r>
                      <a:endParaRPr lang="pt-BR" sz="14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100,00</a:t>
                      </a:r>
                      <a:endParaRPr lang="pt-BR" sz="1400" b="1" dirty="0"/>
                    </a:p>
                  </a:txBody>
                  <a:tcPr anchor="b"/>
                </a:tc>
              </a:tr>
              <a:tr h="400264"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Despesa</a:t>
                      </a:r>
                      <a:endParaRPr lang="pt-BR" sz="14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61.823</a:t>
                      </a:r>
                      <a:endParaRPr lang="pt-BR" sz="14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86,58</a:t>
                      </a:r>
                      <a:endParaRPr lang="pt-BR" sz="14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148.842</a:t>
                      </a:r>
                      <a:endParaRPr lang="pt-BR" sz="14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169,14</a:t>
                      </a:r>
                      <a:endParaRPr lang="pt-BR" sz="14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210.665</a:t>
                      </a:r>
                      <a:endParaRPr lang="pt-BR" sz="14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132,16</a:t>
                      </a:r>
                      <a:endParaRPr lang="pt-BR" sz="1400" b="1" dirty="0"/>
                    </a:p>
                  </a:txBody>
                  <a:tcPr anchor="b"/>
                </a:tc>
              </a:tr>
              <a:tr h="470648"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err="1" smtClean="0"/>
                        <a:t>Sup</a:t>
                      </a:r>
                      <a:r>
                        <a:rPr lang="pt-BR" sz="1400" b="1" dirty="0" smtClean="0"/>
                        <a:t>/Def.</a:t>
                      </a:r>
                      <a:endParaRPr lang="pt-BR" sz="14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9.586</a:t>
                      </a:r>
                      <a:endParaRPr lang="pt-BR" sz="16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13,42</a:t>
                      </a:r>
                      <a:endParaRPr lang="pt-BR" sz="16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-60.844</a:t>
                      </a:r>
                      <a:endParaRPr lang="pt-BR" sz="16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-69,14</a:t>
                      </a:r>
                      <a:endParaRPr lang="pt-BR" sz="16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-51.258</a:t>
                      </a:r>
                      <a:endParaRPr lang="pt-BR" sz="16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-32,16</a:t>
                      </a:r>
                      <a:endParaRPr lang="pt-BR" sz="1600" b="1" dirty="0"/>
                    </a:p>
                  </a:txBody>
                  <a:tcPr anchor="b"/>
                </a:tc>
              </a:tr>
            </a:tbl>
          </a:graphicData>
        </a:graphic>
      </p:graphicFrame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071802" y="5429264"/>
            <a:ext cx="2895600" cy="928694"/>
          </a:xfrm>
        </p:spPr>
        <p:txBody>
          <a:bodyPr/>
          <a:lstStyle/>
          <a:p>
            <a:r>
              <a:rPr lang="pt-BR" dirty="0" smtClean="0"/>
              <a:t>Controladoria Geral do Município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643702" y="5857892"/>
            <a:ext cx="1805014" cy="500066"/>
          </a:xfrm>
        </p:spPr>
        <p:txBody>
          <a:bodyPr/>
          <a:lstStyle/>
          <a:p>
            <a:fld id="{B7F37481-3760-4464-BDF9-19A29F81E2A1}" type="slidenum">
              <a:rPr lang="pt-BR" smtClean="0"/>
              <a:pPr/>
              <a:t>7</a:t>
            </a:fld>
            <a:endParaRPr lang="pt-BR" dirty="0"/>
          </a:p>
        </p:txBody>
      </p:sp>
      <p:pic>
        <p:nvPicPr>
          <p:cNvPr id="6" name="Picture 2" descr="brasao pmr em curv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285860"/>
            <a:ext cx="85725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logomarca PMR"/>
          <p:cNvPicPr>
            <a:picLocks noChangeAspect="1" noChangeArrowheads="1"/>
          </p:cNvPicPr>
          <p:nvPr/>
        </p:nvPicPr>
        <p:blipFill>
          <a:blip r:embed="rId3" cstate="print">
            <a:lum bright="-20000"/>
          </a:blip>
          <a:srcRect/>
          <a:stretch>
            <a:fillRect/>
          </a:stretch>
        </p:blipFill>
        <p:spPr bwMode="auto">
          <a:xfrm>
            <a:off x="7500957" y="1285860"/>
            <a:ext cx="714381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>
            <a:normAutofit fontScale="90000"/>
          </a:bodyPr>
          <a:lstStyle/>
          <a:p>
            <a:r>
              <a:rPr lang="pt-BR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APLICAÇÃO NA EDUCAÇÃO</a:t>
            </a:r>
            <a:br>
              <a:rPr lang="pt-BR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pt-BR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Exercício de 2014</a:t>
            </a:r>
            <a:r>
              <a:rPr lang="pt-BR" sz="2400" dirty="0" smtClean="0"/>
              <a:t/>
            </a:r>
            <a:br>
              <a:rPr lang="pt-BR" sz="2400" dirty="0" smtClean="0"/>
            </a:br>
            <a:endParaRPr lang="pt-BR" sz="2400" dirty="0"/>
          </a:p>
        </p:txBody>
      </p:sp>
      <p:graphicFrame>
        <p:nvGraphicFramePr>
          <p:cNvPr id="10" name="Espaço Reservado para Conteúdo 9"/>
          <p:cNvGraphicFramePr>
            <a:graphicFrameLocks noGrp="1"/>
          </p:cNvGraphicFramePr>
          <p:nvPr>
            <p:ph idx="1"/>
          </p:nvPr>
        </p:nvGraphicFramePr>
        <p:xfrm>
          <a:off x="642910" y="1571612"/>
          <a:ext cx="7929618" cy="4429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2054"/>
                <a:gridCol w="1239011"/>
                <a:gridCol w="908553"/>
              </a:tblGrid>
              <a:tr h="352580">
                <a:tc rowSpan="2"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Descrição</a:t>
                      </a:r>
                      <a:endParaRPr lang="pt-BR" sz="16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Executável</a:t>
                      </a:r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39715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Valor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%</a:t>
                      </a:r>
                      <a:endParaRPr lang="pt-BR" sz="1600" dirty="0"/>
                    </a:p>
                  </a:txBody>
                  <a:tcPr/>
                </a:tc>
              </a:tr>
              <a:tr h="339715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A </a:t>
                      </a:r>
                      <a:r>
                        <a:rPr lang="pt-BR" sz="1600" b="1" baseline="0" dirty="0" smtClean="0"/>
                        <a:t> - </a:t>
                      </a:r>
                      <a:r>
                        <a:rPr lang="pt-BR" sz="1600" b="1" dirty="0" smtClean="0"/>
                        <a:t> Receita de Impostos e Transferências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103.743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100,00</a:t>
                      </a:r>
                      <a:endParaRPr lang="pt-BR" sz="1600" b="1" dirty="0"/>
                    </a:p>
                  </a:txBody>
                  <a:tcPr/>
                </a:tc>
              </a:tr>
              <a:tr h="339715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        Despesas na Manutenção e Desenvolvimento</a:t>
                      </a:r>
                      <a:r>
                        <a:rPr lang="pt-BR" sz="1600" b="1" baseline="0" dirty="0" smtClean="0"/>
                        <a:t> do Ensino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b="1" dirty="0"/>
                    </a:p>
                  </a:txBody>
                  <a:tcPr/>
                </a:tc>
              </a:tr>
              <a:tr h="339715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B </a:t>
                      </a:r>
                      <a:r>
                        <a:rPr lang="pt-BR" sz="1600" b="1" baseline="0" dirty="0" smtClean="0"/>
                        <a:t> -   Limite mínimo art. 212 da CF ( 25% de A )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25.936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25,00</a:t>
                      </a:r>
                      <a:endParaRPr lang="pt-BR" sz="1600" b="1" dirty="0"/>
                    </a:p>
                  </a:txBody>
                  <a:tcPr/>
                </a:tc>
              </a:tr>
              <a:tr h="339715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C  -  Despesa realizada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24.289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23,41</a:t>
                      </a:r>
                      <a:endParaRPr lang="pt-BR" sz="1600" b="1" dirty="0"/>
                    </a:p>
                  </a:txBody>
                  <a:tcPr/>
                </a:tc>
              </a:tr>
              <a:tr h="339715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       Pagamento dos Profissionais do</a:t>
                      </a:r>
                      <a:r>
                        <a:rPr lang="pt-BR" sz="1600" b="1" baseline="0" dirty="0" smtClean="0"/>
                        <a:t> Magistério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b="1" dirty="0"/>
                    </a:p>
                  </a:txBody>
                  <a:tcPr/>
                </a:tc>
              </a:tr>
              <a:tr h="339715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D  -  Receita do FUNDEB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15.305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100,00</a:t>
                      </a:r>
                      <a:endParaRPr lang="pt-BR" sz="1600" b="1" dirty="0"/>
                    </a:p>
                  </a:txBody>
                  <a:tcPr/>
                </a:tc>
              </a:tr>
              <a:tr h="339715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E  -  Limite mínimo ( 60,00% de G )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9.183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60,00</a:t>
                      </a:r>
                      <a:endParaRPr lang="pt-BR" sz="1600" b="1" dirty="0"/>
                    </a:p>
                  </a:txBody>
                  <a:tcPr/>
                </a:tc>
              </a:tr>
              <a:tr h="339715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F  -    Despesa realizada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10.035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65,57</a:t>
                      </a:r>
                      <a:endParaRPr lang="pt-BR" sz="1600" b="1" dirty="0"/>
                    </a:p>
                  </a:txBody>
                  <a:tcPr/>
                </a:tc>
              </a:tr>
              <a:tr h="339715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Aplicação</a:t>
                      </a:r>
                      <a:r>
                        <a:rPr lang="pt-BR" sz="1600" b="1" baseline="0" dirty="0" smtClean="0"/>
                        <a:t> na Educação (art. 184-LOM)</a:t>
                      </a:r>
                      <a:endParaRPr lang="pt-BR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sz="1600" b="1" dirty="0"/>
                    </a:p>
                  </a:txBody>
                  <a:tcPr/>
                </a:tc>
              </a:tr>
              <a:tr h="339715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G – Limite Mínimo (30,00% de A)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31.123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30,00</a:t>
                      </a:r>
                      <a:endParaRPr lang="pt-BR" sz="1600" b="1" dirty="0"/>
                    </a:p>
                  </a:txBody>
                  <a:tcPr/>
                </a:tc>
              </a:tr>
              <a:tr h="339715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H – Valor</a:t>
                      </a:r>
                      <a:r>
                        <a:rPr lang="pt-BR" sz="1600" b="1" baseline="0" dirty="0" smtClean="0"/>
                        <a:t> Aplicado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25.788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/>
                        <a:t>24,85</a:t>
                      </a:r>
                      <a:endParaRPr lang="pt-BR" sz="16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2" descr="brasao pmr em curv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357166"/>
            <a:ext cx="85725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logomarca PMR"/>
          <p:cNvPicPr>
            <a:picLocks noChangeAspect="1" noChangeArrowheads="1"/>
          </p:cNvPicPr>
          <p:nvPr/>
        </p:nvPicPr>
        <p:blipFill>
          <a:blip r:embed="rId4" cstate="print">
            <a:lum bright="-20000"/>
          </a:blip>
          <a:srcRect/>
          <a:stretch>
            <a:fillRect/>
          </a:stretch>
        </p:blipFill>
        <p:spPr bwMode="auto">
          <a:xfrm>
            <a:off x="7500957" y="357166"/>
            <a:ext cx="857257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072206"/>
            <a:ext cx="2895600" cy="500065"/>
          </a:xfrm>
        </p:spPr>
        <p:txBody>
          <a:bodyPr/>
          <a:lstStyle/>
          <a:p>
            <a:r>
              <a:rPr lang="pt-BR" dirty="0" smtClean="0"/>
              <a:t>Controladoria Geral do Município</a:t>
            </a: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7481-3760-4464-BDF9-19A29F81E2A1}" type="slidenum">
              <a:rPr lang="pt-BR" smtClean="0"/>
              <a:pPr/>
              <a:t>8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BR" sz="2800" dirty="0" smtClean="0">
                <a:solidFill>
                  <a:schemeClr val="accent1"/>
                </a:solidFill>
              </a:rPr>
              <a:t>APLICAÇÃO NA SÁUDE</a:t>
            </a:r>
            <a:br>
              <a:rPr lang="pt-BR" sz="2800" dirty="0" smtClean="0">
                <a:solidFill>
                  <a:schemeClr val="accent1"/>
                </a:solidFill>
              </a:rPr>
            </a:br>
            <a:r>
              <a:rPr lang="pt-BR" sz="2800" dirty="0" smtClean="0">
                <a:solidFill>
                  <a:schemeClr val="accent1"/>
                </a:solidFill>
              </a:rPr>
              <a:t>1º Quadrimestre de 2014</a:t>
            </a:r>
            <a:endParaRPr lang="pt-BR" sz="2800" dirty="0">
              <a:solidFill>
                <a:schemeClr val="accent1"/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5635643"/>
            <a:ext cx="2895600" cy="365125"/>
          </a:xfrm>
        </p:spPr>
        <p:txBody>
          <a:bodyPr/>
          <a:lstStyle/>
          <a:p>
            <a:r>
              <a:rPr lang="pt-BR" dirty="0" smtClean="0"/>
              <a:t>Controladoria Geral do Município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000768"/>
            <a:ext cx="2133600" cy="365125"/>
          </a:xfrm>
        </p:spPr>
        <p:txBody>
          <a:bodyPr/>
          <a:lstStyle/>
          <a:p>
            <a:fld id="{B7F37481-3760-4464-BDF9-19A29F81E2A1}" type="slidenum">
              <a:rPr lang="pt-BR" smtClean="0"/>
              <a:pPr/>
              <a:t>9</a:t>
            </a:fld>
            <a:endParaRPr lang="pt-BR" dirty="0"/>
          </a:p>
        </p:txBody>
      </p:sp>
      <p:pic>
        <p:nvPicPr>
          <p:cNvPr id="6" name="Picture 2" descr="brasao pmr em curv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357166"/>
            <a:ext cx="785818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logomarca PMR"/>
          <p:cNvPicPr>
            <a:picLocks noChangeAspect="1" noChangeArrowheads="1"/>
          </p:cNvPicPr>
          <p:nvPr/>
        </p:nvPicPr>
        <p:blipFill>
          <a:blip r:embed="rId3" cstate="print">
            <a:lum bright="-20000"/>
          </a:blip>
          <a:srcRect/>
          <a:stretch>
            <a:fillRect/>
          </a:stretch>
        </p:blipFill>
        <p:spPr bwMode="auto">
          <a:xfrm>
            <a:off x="7143769" y="357166"/>
            <a:ext cx="785817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6" name="Espaço Reservado para Conteúdo 15"/>
          <p:cNvGraphicFramePr>
            <a:graphicFrameLocks noGrp="1"/>
          </p:cNvGraphicFramePr>
          <p:nvPr>
            <p:ph idx="1"/>
          </p:nvPr>
        </p:nvGraphicFramePr>
        <p:xfrm>
          <a:off x="714348" y="1714491"/>
          <a:ext cx="7500990" cy="3500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59684"/>
                <a:gridCol w="1341306"/>
              </a:tblGrid>
              <a:tr h="3889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Descrição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</a:t>
                      </a:r>
                      <a:endParaRPr lang="pt-BR" dirty="0"/>
                    </a:p>
                  </a:txBody>
                  <a:tcPr/>
                </a:tc>
              </a:tr>
              <a:tr h="3889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RECEITAS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b="1" dirty="0"/>
                    </a:p>
                  </a:txBody>
                  <a:tcPr/>
                </a:tc>
              </a:tr>
              <a:tr h="3889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Receitas</a:t>
                      </a:r>
                      <a:r>
                        <a:rPr lang="pt-BR" b="1" baseline="0" dirty="0" smtClean="0"/>
                        <a:t> de Impostos e Transferências Constitucionais ( I )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103.743</a:t>
                      </a:r>
                      <a:endParaRPr lang="pt-BR" b="1" dirty="0"/>
                    </a:p>
                  </a:txBody>
                  <a:tcPr/>
                </a:tc>
              </a:tr>
              <a:tr h="3889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DESPESAS PRÓPRIAS COM SAÚDE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b="1" dirty="0"/>
                    </a:p>
                  </a:txBody>
                  <a:tcPr/>
                </a:tc>
              </a:tr>
              <a:tr h="3889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A</a:t>
                      </a:r>
                      <a:r>
                        <a:rPr lang="pt-BR" b="1" baseline="0" dirty="0" smtClean="0"/>
                        <a:t> – Despesas com saúde (Função 10)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45.499</a:t>
                      </a:r>
                      <a:endParaRPr lang="pt-BR" b="1" dirty="0"/>
                    </a:p>
                  </a:txBody>
                  <a:tcPr/>
                </a:tc>
              </a:tr>
              <a:tr h="3889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B – Despesas</a:t>
                      </a:r>
                      <a:r>
                        <a:rPr lang="pt-BR" b="1" baseline="0" dirty="0" smtClean="0"/>
                        <a:t> custeadas com recursos vinculados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13.643</a:t>
                      </a:r>
                      <a:endParaRPr lang="pt-BR" b="1" dirty="0"/>
                    </a:p>
                  </a:txBody>
                  <a:tcPr/>
                </a:tc>
              </a:tr>
              <a:tr h="3889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CÁLCULO DOS GASTOS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b="1" dirty="0"/>
                    </a:p>
                  </a:txBody>
                  <a:tcPr/>
                </a:tc>
              </a:tr>
              <a:tr h="3889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TOTAL</a:t>
                      </a:r>
                      <a:r>
                        <a:rPr lang="pt-BR" b="1" baseline="0" dirty="0" smtClean="0"/>
                        <a:t> DAS DESPESAS PRÓPRIAS COM SAÚDE (II) = (A – B)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31.856</a:t>
                      </a:r>
                      <a:endParaRPr lang="pt-BR" b="1" dirty="0"/>
                    </a:p>
                  </a:txBody>
                  <a:tcPr/>
                </a:tc>
              </a:tr>
              <a:tr h="3889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% DAS DESPESAS PRÓPRIAS COM SAÚDE – EC Nº 29/00  (II/I)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30,71%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10985</TotalTime>
  <Words>1338</Words>
  <Application>Microsoft Office PowerPoint</Application>
  <PresentationFormat>Apresentação na tela (4:3)</PresentationFormat>
  <Paragraphs>688</Paragraphs>
  <Slides>17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Tema do Office</vt:lpstr>
      <vt:lpstr>EXERCÍCIO DE 2014 1º QUADRIMESTRE</vt:lpstr>
      <vt:lpstr>METAS FISCAIS PREVISTAS - LDO EXERCÍCIO DE 2014</vt:lpstr>
      <vt:lpstr>AVALIAÇÃO DO CUMPRIMENTO  DAS METAS FISCAIS</vt:lpstr>
      <vt:lpstr>CUMPRIMENTO DAS METAS FISCAIS ANUAIS  EXERCÍCIO DE 2014 1º QUADRIMESTRE</vt:lpstr>
      <vt:lpstr>ARRECADAÇÃO Exercício  de 2014</vt:lpstr>
      <vt:lpstr>DESPESAS Exercício de 2014</vt:lpstr>
      <vt:lpstr>RECEITA ARRECADADA  X  DESPESA EMPENHADA 1º Quadrimestre de 2014</vt:lpstr>
      <vt:lpstr>APLICAÇÃO NA EDUCAÇÃO Exercício de 2014 </vt:lpstr>
      <vt:lpstr>APLICAÇÃO NA SÁUDE 1º Quadrimestre de 2014</vt:lpstr>
      <vt:lpstr>RESENPREV Exercício de 2014</vt:lpstr>
      <vt:lpstr>LIMITE DA DÍVIDA 1º Quadrimestre - 2014</vt:lpstr>
      <vt:lpstr>DESPESA COM PESSOAL Exercício de 2014</vt:lpstr>
      <vt:lpstr>RESENPREV Exercício de 2014</vt:lpstr>
      <vt:lpstr>RESULTADO NOMINAL Exercício de 2014</vt:lpstr>
      <vt:lpstr>RESULTADO PRIMÁRIO Exercício de 2014</vt:lpstr>
      <vt:lpstr>Apuração do Esforço Financeiro Em 30/04/2014</vt:lpstr>
      <vt:lpstr>ELABORADO E APRESENTADO POR: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AUDIÊNCIA PÚBLICA</dc:title>
  <dc:creator>Ludemar</dc:creator>
  <cp:lastModifiedBy>GP</cp:lastModifiedBy>
  <cp:revision>850</cp:revision>
  <dcterms:created xsi:type="dcterms:W3CDTF">2009-07-01T21:56:22Z</dcterms:created>
  <dcterms:modified xsi:type="dcterms:W3CDTF">2014-06-10T11:38:13Z</dcterms:modified>
</cp:coreProperties>
</file>